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87" r:id="rId2"/>
    <p:sldId id="331" r:id="rId3"/>
    <p:sldId id="325" r:id="rId4"/>
    <p:sldId id="319" r:id="rId5"/>
    <p:sldId id="333" r:id="rId6"/>
    <p:sldId id="295" r:id="rId7"/>
    <p:sldId id="296" r:id="rId8"/>
    <p:sldId id="320" r:id="rId9"/>
    <p:sldId id="329" r:id="rId10"/>
    <p:sldId id="334" r:id="rId11"/>
    <p:sldId id="314" r:id="rId12"/>
    <p:sldId id="288" r:id="rId13"/>
    <p:sldId id="298" r:id="rId14"/>
    <p:sldId id="299" r:id="rId15"/>
    <p:sldId id="300" r:id="rId16"/>
    <p:sldId id="321" r:id="rId17"/>
    <p:sldId id="302" r:id="rId18"/>
    <p:sldId id="301" r:id="rId19"/>
    <p:sldId id="289" r:id="rId20"/>
    <p:sldId id="306" r:id="rId21"/>
    <p:sldId id="293" r:id="rId22"/>
    <p:sldId id="308" r:id="rId23"/>
    <p:sldId id="326" r:id="rId24"/>
    <p:sldId id="311" r:id="rId25"/>
    <p:sldId id="335" r:id="rId26"/>
    <p:sldId id="317" r:id="rId27"/>
    <p:sldId id="312" r:id="rId28"/>
    <p:sldId id="290" r:id="rId2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1" autoAdjust="0"/>
    <p:restoredTop sz="99657" autoAdjust="0"/>
  </p:normalViewPr>
  <p:slideViewPr>
    <p:cSldViewPr snapToGrid="0">
      <p:cViewPr>
        <p:scale>
          <a:sx n="50" d="100"/>
          <a:sy n="50" d="100"/>
        </p:scale>
        <p:origin x="-2052" y="-600"/>
      </p:cViewPr>
      <p:guideLst>
        <p:guide orient="horz" pos="912"/>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5" d="100"/>
          <a:sy n="55" d="100"/>
        </p:scale>
        <p:origin x="-283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107A858-2B34-404E-A288-853B0AABD881}" type="datetimeFigureOut">
              <a:rPr lang="en-US" smtClean="0"/>
              <a:t>6/5/2015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5A0C52B-CA83-4C99-8064-2547F5D741FC}" type="slidenum">
              <a:rPr lang="en-US" smtClean="0"/>
              <a:t>‹#›</a:t>
            </a:fld>
            <a:endParaRPr lang="en-US" dirty="0"/>
          </a:p>
        </p:txBody>
      </p:sp>
    </p:spTree>
    <p:extLst>
      <p:ext uri="{BB962C8B-B14F-4D97-AF65-F5344CB8AC3E}">
        <p14:creationId xmlns:p14="http://schemas.microsoft.com/office/powerpoint/2010/main" val="697262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Californian FB" pitchFamily="18"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fornian FB" pitchFamily="18" charset="0"/>
              </a:defRPr>
            </a:lvl1pPr>
          </a:lstStyle>
          <a:p>
            <a:fld id="{A407C7F3-A01B-E749-8DBD-80CFAE74190A}" type="datetimeFigureOut">
              <a:rPr lang="en-US"/>
              <a:pPr/>
              <a:t>6/5/2015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Californian FB" pitchFamily="18"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fornian FB" pitchFamily="18" charset="0"/>
              </a:defRPr>
            </a:lvl1pPr>
          </a:lstStyle>
          <a:p>
            <a:fld id="{4B29B6D0-1CCD-0E4E-A7EA-E2EBBDC44A92}" type="slidenum">
              <a:rPr lang="en-US"/>
              <a:pPr/>
              <a:t>‹#›</a:t>
            </a:fld>
            <a:endParaRPr lang="en-US" dirty="0"/>
          </a:p>
        </p:txBody>
      </p:sp>
    </p:spTree>
    <p:extLst>
      <p:ext uri="{BB962C8B-B14F-4D97-AF65-F5344CB8AC3E}">
        <p14:creationId xmlns:p14="http://schemas.microsoft.com/office/powerpoint/2010/main" val="26727750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fornian FB"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Californian FB"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fornian FB"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fornian FB"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fornian FB"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4B29B6D0-1CCD-0E4E-A7EA-E2EBBDC44A92}" type="slidenum">
              <a:rPr lang="en-US" smtClean="0"/>
              <a:pPr/>
              <a:t>1</a:t>
            </a:fld>
            <a:endParaRPr lang="en-US" dirty="0"/>
          </a:p>
        </p:txBody>
      </p:sp>
    </p:spTree>
    <p:extLst>
      <p:ext uri="{BB962C8B-B14F-4D97-AF65-F5344CB8AC3E}">
        <p14:creationId xmlns:p14="http://schemas.microsoft.com/office/powerpoint/2010/main" val="38762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Rot="1" noChangeAspect="1" noChangeArrowheads="1" noTextEdit="1"/>
          </p:cNvSpPr>
          <p:nvPr>
            <p:ph type="sldImg"/>
          </p:nvPr>
        </p:nvSpPr>
        <p:spPr>
          <a:ln/>
        </p:spPr>
      </p:sp>
      <p:sp>
        <p:nvSpPr>
          <p:cNvPr id="22531" name="Rectangle 6"/>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bwMode="auto">
          <a:noFill/>
          <a:ln>
            <a:miter lim="800000"/>
            <a:headEnd/>
            <a:tailEnd/>
          </a:ln>
        </p:spPr>
        <p:txBody>
          <a:bodyPr/>
          <a:lstStyle/>
          <a:p>
            <a:fld id="{E2F68B9A-86C3-45E7-905E-46232313696F}" type="slidenum">
              <a:rPr lang="en-US" smtClean="0"/>
              <a:pPr/>
              <a:t>4</a:t>
            </a:fld>
            <a:endParaRPr lang="en-US" dirty="0" smtClean="0"/>
          </a:p>
        </p:txBody>
      </p:sp>
      <p:sp>
        <p:nvSpPr>
          <p:cNvPr id="7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4B29B6D0-1CCD-0E4E-A7EA-E2EBBDC44A92}" type="slidenum">
              <a:rPr lang="en-US" smtClean="0"/>
              <a:pPr/>
              <a:t>6</a:t>
            </a:fld>
            <a:endParaRPr lang="en-US" dirty="0"/>
          </a:p>
        </p:txBody>
      </p:sp>
    </p:spTree>
    <p:extLst>
      <p:ext uri="{BB962C8B-B14F-4D97-AF65-F5344CB8AC3E}">
        <p14:creationId xmlns:p14="http://schemas.microsoft.com/office/powerpoint/2010/main" val="462941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bwMode="auto">
          <a:xfrm>
            <a:off x="701675" y="4416426"/>
            <a:ext cx="5607050" cy="4183063"/>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908A9A0-E5B1-4A61-8439-9D1883DF65EE}" type="slidenum">
              <a:rPr lang="en-US" smtClean="0">
                <a:ea typeface="ＭＳ Ｐゴシック" pitchFamily="1" charset="-128"/>
              </a:rPr>
              <a:pPr/>
              <a:t>12</a:t>
            </a:fld>
            <a:endParaRPr lang="en-US" dirty="0" smtClean="0">
              <a:ea typeface="ＭＳ Ｐゴシック" pitchFamily="1"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bwMode="auto">
          <a:xfrm>
            <a:off x="701675" y="4416426"/>
            <a:ext cx="5607050" cy="4183063"/>
          </a:xfrm>
          <a:prstGeom prst="rect">
            <a:avLst/>
          </a:prstGeom>
          <a:noFill/>
          <a:ln>
            <a:miter lim="800000"/>
            <a:headEnd/>
            <a:tailEnd/>
          </a:ln>
        </p:spPr>
        <p:txBody>
          <a:bodyPr/>
          <a:lstStyle/>
          <a:p>
            <a:pPr eaLnBrk="1" hangingPunct="1"/>
            <a:endParaRPr lang="en-US" dirty="0" smtClean="0"/>
          </a:p>
        </p:txBody>
      </p:sp>
      <p:sp>
        <p:nvSpPr>
          <p:cNvPr id="5" name="Footer Placeholder 4"/>
          <p:cNvSpPr>
            <a:spLocks noGrp="1"/>
          </p:cNvSpPr>
          <p:nvPr>
            <p:ph type="ftr" sz="quarter" idx="10"/>
          </p:nvPr>
        </p:nvSpPr>
        <p:spPr/>
        <p:txBody>
          <a:bodyPr/>
          <a:lstStyle/>
          <a:p>
            <a:pPr>
              <a:defRPr/>
            </a:pPr>
            <a:r>
              <a:rPr lang="en-US" dirty="0" smtClean="0"/>
              <a:t>Community Health Center, Inc. © 2014</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F3F5A9B-7B93-4453-9731-6EA6AB58C83B}" type="slidenum">
              <a:rPr lang="en-US" smtClean="0">
                <a:latin typeface="Arial" pitchFamily="34" charset="0"/>
                <a:ea typeface="ＭＳ Ｐゴシック" pitchFamily="1" charset="-128"/>
              </a:rPr>
              <a:pPr/>
              <a:t>28</a:t>
            </a:fld>
            <a:endParaRPr lang="en-US" dirty="0" smtClean="0">
              <a:latin typeface="Arial" pitchFamily="34" charset="0"/>
              <a:ea typeface="ＭＳ Ｐゴシック" pitchFamily="1"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bwMode="auto">
          <a:xfrm>
            <a:off x="701675" y="4416426"/>
            <a:ext cx="5607050" cy="4183063"/>
          </a:xfrm>
          <a:prstGeom prst="rect">
            <a:avLst/>
          </a:prstGeom>
          <a:noFill/>
          <a:ln>
            <a:miter lim="800000"/>
            <a:headEnd/>
            <a:tailEnd/>
          </a:ln>
        </p:spPr>
        <p:txBody>
          <a:bodyPr/>
          <a:lstStyle/>
          <a:p>
            <a:pPr eaLnBrk="1" hangingPunct="1"/>
            <a:endParaRPr lang="en-US" dirty="0" smtClean="0">
              <a:latin typeface="Arial" pitchFamily="34" charset="0"/>
            </a:endParaRPr>
          </a:p>
        </p:txBody>
      </p:sp>
      <p:sp>
        <p:nvSpPr>
          <p:cNvPr id="5" name="Footer Placeholder 4"/>
          <p:cNvSpPr>
            <a:spLocks noGrp="1"/>
          </p:cNvSpPr>
          <p:nvPr>
            <p:ph type="ftr" sz="quarter" idx="10"/>
          </p:nvPr>
        </p:nvSpPr>
        <p:spPr/>
        <p:txBody>
          <a:bodyPr/>
          <a:lstStyle/>
          <a:p>
            <a:pPr>
              <a:defRPr/>
            </a:pPr>
            <a:r>
              <a:rPr lang="en-US" dirty="0" smtClean="0"/>
              <a:t>Community Health Center, Inc. © 2014</a:t>
            </a:r>
            <a:endParaRPr lang="en-US" dirty="0"/>
          </a:p>
        </p:txBody>
      </p:sp>
      <p:sp>
        <p:nvSpPr>
          <p:cNvPr id="2" name="Date Placeholder 1"/>
          <p:cNvSpPr>
            <a:spLocks noGrp="1"/>
          </p:cNvSpPr>
          <p:nvPr>
            <p:ph type="dt" idx="11"/>
          </p:nvPr>
        </p:nvSpPr>
        <p:spPr/>
        <p:txBody>
          <a:bodyPr/>
          <a:lstStyle/>
          <a:p>
            <a:pPr>
              <a:defRPr/>
            </a:pPr>
            <a:r>
              <a:rPr lang="en-US" dirty="0" smtClean="0"/>
              <a:t>Best Practices 4/29/14</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0933" y="702727"/>
            <a:ext cx="8525933" cy="685800"/>
          </a:xfrm>
          <a:prstGeom prst="rect">
            <a:avLst/>
          </a:prstGeom>
        </p:spPr>
        <p:txBody>
          <a:bodyPr/>
          <a:lstStyle>
            <a:lvl1pPr algn="l">
              <a:defRPr sz="2800" b="1">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0934" y="1413933"/>
            <a:ext cx="8542866" cy="4495800"/>
          </a:xfrm>
          <a:prstGeom prst="rect">
            <a:avLst/>
          </a:prstGeo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2"/>
          </p:nvPr>
        </p:nvSpPr>
        <p:spPr>
          <a:xfrm>
            <a:off x="414883" y="6611407"/>
            <a:ext cx="2133600" cy="365125"/>
          </a:xfrm>
          <a:prstGeom prst="rect">
            <a:avLst/>
          </a:prstGeom>
        </p:spPr>
        <p:txBody>
          <a:bodyPr/>
          <a:lstStyle>
            <a:lvl1pPr>
              <a:defRPr sz="1000" b="1" smtClean="0">
                <a:solidFill>
                  <a:schemeClr val="bg1"/>
                </a:solidFill>
                <a:latin typeface="Californian FB" pitchFamily="18" charset="0"/>
              </a:defRPr>
            </a:lvl1pPr>
          </a:lstStyle>
          <a:p>
            <a:pPr>
              <a:defRPr/>
            </a:pPr>
            <a:r>
              <a:rPr lang="en-US" dirty="0" smtClean="0"/>
              <a:t>October 21, 2014</a:t>
            </a:r>
            <a:endParaRPr lang="en-US" dirty="0"/>
          </a:p>
        </p:txBody>
      </p:sp>
      <p:sp>
        <p:nvSpPr>
          <p:cNvPr id="9" name="Slide Number Placeholder 5"/>
          <p:cNvSpPr>
            <a:spLocks noGrp="1"/>
          </p:cNvSpPr>
          <p:nvPr>
            <p:ph type="sldNum" sz="quarter" idx="4"/>
          </p:nvPr>
        </p:nvSpPr>
        <p:spPr>
          <a:xfrm>
            <a:off x="8458200" y="6611407"/>
            <a:ext cx="6858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chemeClr val="bg1"/>
                </a:solidFill>
                <a:latin typeface="Californian FB" pitchFamily="18" charset="0"/>
              </a:defRPr>
            </a:lvl1pPr>
          </a:lstStyle>
          <a:p>
            <a:fld id="{9682EF0F-D720-AD4C-BD69-74845749DF25}" type="slidenum">
              <a:rPr lang="en-US"/>
              <a:pPr/>
              <a:t>‹#›</a:t>
            </a:fld>
            <a:endParaRPr lang="en-US" dirty="0"/>
          </a:p>
        </p:txBody>
      </p:sp>
      <p:sp>
        <p:nvSpPr>
          <p:cNvPr id="13" name="Text Placeholder 12"/>
          <p:cNvSpPr>
            <a:spLocks noGrp="1"/>
          </p:cNvSpPr>
          <p:nvPr>
            <p:ph type="body" sz="quarter" idx="10" hasCustomPrompt="1"/>
          </p:nvPr>
        </p:nvSpPr>
        <p:spPr>
          <a:xfrm>
            <a:off x="1227667" y="6611939"/>
            <a:ext cx="7222067" cy="355600"/>
          </a:xfrm>
          <a:prstGeom prst="rect">
            <a:avLst/>
          </a:prstGeom>
        </p:spPr>
        <p:txBody>
          <a:bodyPr vert="horz"/>
          <a:lstStyle>
            <a:lvl1pPr algn="ctr">
              <a:defRPr sz="1000" b="1">
                <a:solidFill>
                  <a:schemeClr val="bg1"/>
                </a:solidFill>
              </a:defRPr>
            </a:lvl1pPr>
          </a:lstStyle>
          <a:p>
            <a:pPr>
              <a:defRPr/>
            </a:pPr>
            <a:r>
              <a:rPr lang="en-US" dirty="0" smtClean="0"/>
              <a:t>Click to edit Master footer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934" y="1411552"/>
            <a:ext cx="8525933" cy="4525963"/>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414883" y="6611407"/>
            <a:ext cx="2133600" cy="365125"/>
          </a:xfrm>
          <a:prstGeom prst="rect">
            <a:avLst/>
          </a:prstGeom>
        </p:spPr>
        <p:txBody>
          <a:bodyPr/>
          <a:lstStyle>
            <a:lvl1pPr>
              <a:defRPr sz="1000" b="1" smtClean="0">
                <a:solidFill>
                  <a:schemeClr val="bg1"/>
                </a:solidFill>
                <a:latin typeface="Californian FB" pitchFamily="18" charset="0"/>
              </a:defRPr>
            </a:lvl1pPr>
          </a:lstStyle>
          <a:p>
            <a:pPr>
              <a:defRPr/>
            </a:pPr>
            <a:r>
              <a:rPr lang="en-US" dirty="0" smtClean="0"/>
              <a:t>October 21, 2014</a:t>
            </a:r>
            <a:endParaRPr lang="en-US" dirty="0"/>
          </a:p>
        </p:txBody>
      </p:sp>
      <p:sp>
        <p:nvSpPr>
          <p:cNvPr id="9" name="Slide Number Placeholder 5"/>
          <p:cNvSpPr>
            <a:spLocks noGrp="1"/>
          </p:cNvSpPr>
          <p:nvPr>
            <p:ph type="sldNum" sz="quarter" idx="4"/>
          </p:nvPr>
        </p:nvSpPr>
        <p:spPr>
          <a:xfrm>
            <a:off x="8458200" y="6611407"/>
            <a:ext cx="6858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chemeClr val="bg1"/>
                </a:solidFill>
                <a:latin typeface="Californian FB" pitchFamily="18" charset="0"/>
              </a:defRPr>
            </a:lvl1pPr>
          </a:lstStyle>
          <a:p>
            <a:fld id="{9682EF0F-D720-AD4C-BD69-74845749DF25}" type="slidenum">
              <a:rPr lang="en-US"/>
              <a:pPr/>
              <a:t>‹#›</a:t>
            </a:fld>
            <a:endParaRPr lang="en-US" dirty="0"/>
          </a:p>
        </p:txBody>
      </p:sp>
      <p:sp>
        <p:nvSpPr>
          <p:cNvPr id="10" name="Title 1"/>
          <p:cNvSpPr>
            <a:spLocks noGrp="1"/>
          </p:cNvSpPr>
          <p:nvPr>
            <p:ph type="ctrTitle"/>
          </p:nvPr>
        </p:nvSpPr>
        <p:spPr>
          <a:xfrm>
            <a:off x="270933" y="702727"/>
            <a:ext cx="8525933" cy="685800"/>
          </a:xfrm>
          <a:prstGeom prst="rect">
            <a:avLst/>
          </a:prstGeom>
        </p:spPr>
        <p:txBody>
          <a:bodyPr/>
          <a:lstStyle>
            <a:lvl1pPr algn="l">
              <a:defRPr sz="2800" b="1">
                <a:solidFill>
                  <a:srgbClr val="002060"/>
                </a:solidFill>
              </a:defRPr>
            </a:lvl1pPr>
          </a:lstStyle>
          <a:p>
            <a:r>
              <a:rPr lang="en-US" dirty="0" smtClean="0"/>
              <a:t>Click to edit Master title style</a:t>
            </a:r>
            <a:endParaRPr lang="en-US" dirty="0"/>
          </a:p>
        </p:txBody>
      </p:sp>
      <p:sp>
        <p:nvSpPr>
          <p:cNvPr id="11" name="Text Placeholder 12"/>
          <p:cNvSpPr>
            <a:spLocks noGrp="1"/>
          </p:cNvSpPr>
          <p:nvPr>
            <p:ph type="body" sz="quarter" idx="10" hasCustomPrompt="1"/>
          </p:nvPr>
        </p:nvSpPr>
        <p:spPr>
          <a:xfrm>
            <a:off x="1227667" y="6611939"/>
            <a:ext cx="7222067" cy="355600"/>
          </a:xfrm>
          <a:prstGeom prst="rect">
            <a:avLst/>
          </a:prstGeom>
        </p:spPr>
        <p:txBody>
          <a:bodyPr vert="horz"/>
          <a:lstStyle>
            <a:lvl1pPr algn="ctr">
              <a:defRPr sz="1000" b="1">
                <a:solidFill>
                  <a:schemeClr val="bg1"/>
                </a:solidFill>
              </a:defRPr>
            </a:lvl1pPr>
          </a:lstStyle>
          <a:p>
            <a:pPr>
              <a:defRPr/>
            </a:pPr>
            <a:r>
              <a:rPr lang="en-US" dirty="0" smtClean="0"/>
              <a:t>Click to edit Master footer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14883" y="6611407"/>
            <a:ext cx="2133600" cy="365125"/>
          </a:xfrm>
          <a:prstGeom prst="rect">
            <a:avLst/>
          </a:prstGeom>
        </p:spPr>
        <p:txBody>
          <a:bodyPr/>
          <a:lstStyle>
            <a:lvl1pPr>
              <a:defRPr sz="1000" b="1" smtClean="0">
                <a:solidFill>
                  <a:schemeClr val="bg1"/>
                </a:solidFill>
                <a:latin typeface="Californian FB" pitchFamily="18" charset="0"/>
              </a:defRPr>
            </a:lvl1pPr>
          </a:lstStyle>
          <a:p>
            <a:pPr>
              <a:defRPr/>
            </a:pPr>
            <a:r>
              <a:rPr lang="en-US" dirty="0" smtClean="0"/>
              <a:t>October 21, 2014</a:t>
            </a:r>
            <a:endParaRPr lang="en-US" dirty="0"/>
          </a:p>
        </p:txBody>
      </p:sp>
      <p:sp>
        <p:nvSpPr>
          <p:cNvPr id="7" name="Slide Number Placeholder 5"/>
          <p:cNvSpPr>
            <a:spLocks noGrp="1"/>
          </p:cNvSpPr>
          <p:nvPr>
            <p:ph type="sldNum" sz="quarter" idx="4"/>
          </p:nvPr>
        </p:nvSpPr>
        <p:spPr>
          <a:xfrm>
            <a:off x="8458200" y="6611407"/>
            <a:ext cx="6858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chemeClr val="bg1"/>
                </a:solidFill>
                <a:latin typeface="Californian FB" pitchFamily="18" charset="0"/>
              </a:defRPr>
            </a:lvl1pPr>
          </a:lstStyle>
          <a:p>
            <a:fld id="{9682EF0F-D720-AD4C-BD69-74845749DF25}" type="slidenum">
              <a:rPr lang="en-US"/>
              <a:pPr/>
              <a:t>‹#›</a:t>
            </a:fld>
            <a:endParaRPr lang="en-US" dirty="0"/>
          </a:p>
        </p:txBody>
      </p:sp>
      <p:sp>
        <p:nvSpPr>
          <p:cNvPr id="8" name="Text Placeholder 12"/>
          <p:cNvSpPr>
            <a:spLocks noGrp="1"/>
          </p:cNvSpPr>
          <p:nvPr>
            <p:ph type="body" sz="quarter" idx="10" hasCustomPrompt="1"/>
          </p:nvPr>
        </p:nvSpPr>
        <p:spPr>
          <a:xfrm>
            <a:off x="1227667" y="6611939"/>
            <a:ext cx="7222067" cy="355600"/>
          </a:xfrm>
          <a:prstGeom prst="rect">
            <a:avLst/>
          </a:prstGeom>
        </p:spPr>
        <p:txBody>
          <a:bodyPr vert="horz"/>
          <a:lstStyle>
            <a:lvl1pPr algn="ctr">
              <a:defRPr sz="1000" b="1">
                <a:solidFill>
                  <a:schemeClr val="bg1"/>
                </a:solidFill>
              </a:defRPr>
            </a:lvl1pPr>
          </a:lstStyle>
          <a:p>
            <a:pPr>
              <a:defRPr/>
            </a:pPr>
            <a:r>
              <a:rPr lang="en-US" dirty="0" smtClean="0"/>
              <a:t>Click to edit Master footer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0" y="6645275"/>
            <a:ext cx="2133600" cy="365125"/>
          </a:xfrm>
          <a:prstGeom prst="rect">
            <a:avLst/>
          </a:prstGeom>
        </p:spPr>
        <p:txBody>
          <a:bodyPr/>
          <a:lstStyle>
            <a:lvl1pPr>
              <a:defRPr b="1"/>
            </a:lvl1pPr>
          </a:lstStyle>
          <a:p>
            <a:pPr>
              <a:defRPr/>
            </a:pPr>
            <a:r>
              <a:rPr lang="en-US" dirty="0" smtClean="0"/>
              <a:t>October 21, 2014</a:t>
            </a:r>
            <a:endParaRPr lang="en-US" dirty="0"/>
          </a:p>
        </p:txBody>
      </p:sp>
      <p:sp>
        <p:nvSpPr>
          <p:cNvPr id="3" name="Footer Placeholder 4"/>
          <p:cNvSpPr>
            <a:spLocks noGrp="1"/>
          </p:cNvSpPr>
          <p:nvPr>
            <p:ph type="ftr" sz="quarter" idx="11"/>
          </p:nvPr>
        </p:nvSpPr>
        <p:spPr>
          <a:xfrm>
            <a:off x="3124200" y="6645275"/>
            <a:ext cx="4267200" cy="365125"/>
          </a:xfrm>
          <a:prstGeom prst="rect">
            <a:avLst/>
          </a:prstGeom>
        </p:spPr>
        <p:txBody>
          <a:bodyPr/>
          <a:lstStyle>
            <a:lvl1pPr algn="l">
              <a:defRPr sz="1000" b="1">
                <a:solidFill>
                  <a:schemeClr val="bg1"/>
                </a:solidFill>
              </a:defRPr>
            </a:lvl1pPr>
          </a:lstStyle>
          <a:p>
            <a:pPr>
              <a:defRPr/>
            </a:pPr>
            <a:r>
              <a:rPr lang="en-US" dirty="0" smtClean="0"/>
              <a:t>Vermont Nurse Practitioner Association 25th Annual Conference</a:t>
            </a:r>
            <a:endParaRPr lang="en-US" dirty="0"/>
          </a:p>
        </p:txBody>
      </p:sp>
      <p:sp>
        <p:nvSpPr>
          <p:cNvPr id="4" name="Slide Number Placeholder 5"/>
          <p:cNvSpPr>
            <a:spLocks noGrp="1"/>
          </p:cNvSpPr>
          <p:nvPr>
            <p:ph type="sldNum" sz="quarter" idx="12"/>
          </p:nvPr>
        </p:nvSpPr>
        <p:spPr>
          <a:xfrm>
            <a:off x="8610600" y="6645275"/>
            <a:ext cx="533400" cy="365125"/>
          </a:xfrm>
          <a:prstGeom prst="rect">
            <a:avLst/>
          </a:prstGeom>
        </p:spPr>
        <p:txBody>
          <a:bodyPr/>
          <a:lstStyle>
            <a:lvl1pPr>
              <a:defRPr b="1"/>
            </a:lvl1pPr>
          </a:lstStyle>
          <a:p>
            <a:pPr>
              <a:defRPr/>
            </a:pPr>
            <a:fld id="{8791A9B2-6525-4E00-8C18-3423D6883AB6}" type="slidenum">
              <a:rPr lang="en-US" smtClean="0"/>
              <a:pPr>
                <a:defRPr/>
              </a:pPr>
              <a:t>‹#›</a:t>
            </a:fld>
            <a:endParaRPr lang="en-US" dirty="0"/>
          </a:p>
        </p:txBody>
      </p:sp>
    </p:spTree>
    <p:extLst>
      <p:ext uri="{BB962C8B-B14F-4D97-AF65-F5344CB8AC3E}">
        <p14:creationId xmlns:p14="http://schemas.microsoft.com/office/powerpoint/2010/main" val="177632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315200" cy="685800"/>
          </a:xfrm>
          <a:prstGeom prst="rect">
            <a:avLst/>
          </a:prstGeo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2895600" y="1600200"/>
            <a:ext cx="5791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0" y="6645275"/>
            <a:ext cx="2133600" cy="365125"/>
          </a:xfrm>
          <a:prstGeom prst="rect">
            <a:avLst/>
          </a:prstGeom>
        </p:spPr>
        <p:txBody>
          <a:bodyPr/>
          <a:lstStyle>
            <a:lvl1pPr>
              <a:defRPr b="1"/>
            </a:lvl1pPr>
          </a:lstStyle>
          <a:p>
            <a:pPr>
              <a:defRPr/>
            </a:pPr>
            <a:r>
              <a:rPr lang="en-US" dirty="0" smtClean="0"/>
              <a:t>October 21, 2014</a:t>
            </a:r>
            <a:endParaRPr lang="en-US" dirty="0"/>
          </a:p>
        </p:txBody>
      </p:sp>
      <p:sp>
        <p:nvSpPr>
          <p:cNvPr id="8" name="Footer Placeholder 4"/>
          <p:cNvSpPr>
            <a:spLocks noGrp="1"/>
          </p:cNvSpPr>
          <p:nvPr>
            <p:ph type="ftr" sz="quarter" idx="11"/>
          </p:nvPr>
        </p:nvSpPr>
        <p:spPr>
          <a:xfrm>
            <a:off x="3124200" y="6645275"/>
            <a:ext cx="4267200" cy="365125"/>
          </a:xfrm>
          <a:prstGeom prst="rect">
            <a:avLst/>
          </a:prstGeom>
        </p:spPr>
        <p:txBody>
          <a:bodyPr/>
          <a:lstStyle>
            <a:lvl1pPr algn="l">
              <a:defRPr sz="1000" b="1">
                <a:solidFill>
                  <a:schemeClr val="bg1"/>
                </a:solidFill>
              </a:defRPr>
            </a:lvl1pPr>
          </a:lstStyle>
          <a:p>
            <a:pPr>
              <a:defRPr/>
            </a:pPr>
            <a:r>
              <a:rPr lang="en-US" dirty="0" smtClean="0"/>
              <a:t>Vermont Nurse Practitioner Association 25th Annual Conference</a:t>
            </a:r>
            <a:endParaRPr lang="en-US" dirty="0"/>
          </a:p>
        </p:txBody>
      </p:sp>
      <p:sp>
        <p:nvSpPr>
          <p:cNvPr id="9" name="Slide Number Placeholder 5"/>
          <p:cNvSpPr>
            <a:spLocks noGrp="1"/>
          </p:cNvSpPr>
          <p:nvPr>
            <p:ph type="sldNum" sz="quarter" idx="12"/>
          </p:nvPr>
        </p:nvSpPr>
        <p:spPr>
          <a:xfrm>
            <a:off x="8610600" y="6645275"/>
            <a:ext cx="533400" cy="365125"/>
          </a:xfrm>
          <a:prstGeom prst="rect">
            <a:avLst/>
          </a:prstGeom>
        </p:spPr>
        <p:txBody>
          <a:bodyPr/>
          <a:lstStyle>
            <a:lvl1pPr>
              <a:defRPr b="1"/>
            </a:lvl1pPr>
          </a:lstStyle>
          <a:p>
            <a:pPr>
              <a:defRPr/>
            </a:pPr>
            <a:fld id="{8791A9B2-6525-4E00-8C18-3423D6883AB6}" type="slidenum">
              <a:rPr lang="en-US" smtClean="0"/>
              <a:pPr>
                <a:defRPr/>
              </a:pPr>
              <a:t>‹#›</a:t>
            </a:fld>
            <a:endParaRPr lang="en-US" dirty="0"/>
          </a:p>
        </p:txBody>
      </p:sp>
    </p:spTree>
    <p:extLst>
      <p:ext uri="{BB962C8B-B14F-4D97-AF65-F5344CB8AC3E}">
        <p14:creationId xmlns:p14="http://schemas.microsoft.com/office/powerpoint/2010/main" val="10507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219200"/>
            <a:ext cx="7010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209800" y="39624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0706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hf sldNum="0" hdr="0" dt="0"/>
  <p:txStyles>
    <p:titleStyle>
      <a:lvl1pPr algn="ctr" rtl="0" eaLnBrk="0" fontAlgn="base" hangingPunct="0">
        <a:spcBef>
          <a:spcPct val="0"/>
        </a:spcBef>
        <a:spcAft>
          <a:spcPct val="0"/>
        </a:spcAft>
        <a:defRPr sz="2800" kern="1200">
          <a:solidFill>
            <a:schemeClr val="tx1"/>
          </a:solidFill>
          <a:latin typeface="Californian FB" pitchFamily="18" charset="0"/>
          <a:ea typeface="+mj-ea"/>
          <a:cs typeface="+mj-cs"/>
        </a:defRPr>
      </a:lvl1pPr>
      <a:lvl2pPr algn="ctr" rtl="0" eaLnBrk="0" fontAlgn="base" hangingPunct="0">
        <a:spcBef>
          <a:spcPct val="0"/>
        </a:spcBef>
        <a:spcAft>
          <a:spcPct val="0"/>
        </a:spcAft>
        <a:defRPr sz="2800">
          <a:solidFill>
            <a:schemeClr val="tx1"/>
          </a:solidFill>
          <a:latin typeface="Californian FB" pitchFamily="18" charset="0"/>
        </a:defRPr>
      </a:lvl2pPr>
      <a:lvl3pPr algn="ctr" rtl="0" eaLnBrk="0" fontAlgn="base" hangingPunct="0">
        <a:spcBef>
          <a:spcPct val="0"/>
        </a:spcBef>
        <a:spcAft>
          <a:spcPct val="0"/>
        </a:spcAft>
        <a:defRPr sz="2800">
          <a:solidFill>
            <a:schemeClr val="tx1"/>
          </a:solidFill>
          <a:latin typeface="Californian FB" pitchFamily="18" charset="0"/>
        </a:defRPr>
      </a:lvl3pPr>
      <a:lvl4pPr algn="ctr" rtl="0" eaLnBrk="0" fontAlgn="base" hangingPunct="0">
        <a:spcBef>
          <a:spcPct val="0"/>
        </a:spcBef>
        <a:spcAft>
          <a:spcPct val="0"/>
        </a:spcAft>
        <a:defRPr sz="2800">
          <a:solidFill>
            <a:schemeClr val="tx1"/>
          </a:solidFill>
          <a:latin typeface="Californian FB" pitchFamily="18" charset="0"/>
        </a:defRPr>
      </a:lvl4pPr>
      <a:lvl5pPr algn="ctr" rtl="0" eaLnBrk="0" fontAlgn="base" hangingPunct="0">
        <a:spcBef>
          <a:spcPct val="0"/>
        </a:spcBef>
        <a:spcAft>
          <a:spcPct val="0"/>
        </a:spcAft>
        <a:defRPr sz="2800">
          <a:solidFill>
            <a:schemeClr val="tx1"/>
          </a:solidFill>
          <a:latin typeface="Californian FB"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l" rtl="0" eaLnBrk="0" fontAlgn="base" hangingPunct="0">
        <a:spcBef>
          <a:spcPct val="20000"/>
        </a:spcBef>
        <a:spcAft>
          <a:spcPct val="0"/>
        </a:spcAft>
        <a:buFont typeface="Arial" charset="0"/>
        <a:buNone/>
        <a:defRPr sz="2000" kern="1200">
          <a:solidFill>
            <a:schemeClr val="tx1"/>
          </a:solidFill>
          <a:latin typeface="Californian FB" pitchFamily="18"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5" Type="http://schemas.openxmlformats.org/officeDocument/2006/relationships/image" Target="../media/image9.gif"/><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iff"/><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hyperlink" Target="mailto:margaret@chc1.co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www.npresidency.com/" TargetMode="External"/><Relationship Id="rId5" Type="http://schemas.openxmlformats.org/officeDocument/2006/relationships/hyperlink" Target="mailto:charise@chc1.com" TargetMode="External"/><Relationship Id="rId4" Type="http://schemas.openxmlformats.org/officeDocument/2006/relationships/hyperlink" Target="mailto:kerry@chc1.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 Id="rId5" Type="http://schemas.openxmlformats.org/officeDocument/2006/relationships/image" Target="../media/image9.gif"/><Relationship Id="rId4" Type="http://schemas.openxmlformats.org/officeDocument/2006/relationships/hyperlink" Target="http://www.gpo.gov/fdsys/pkg/BILLS-113s2229is/pdf/BILLS-113s2229i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w CHC Building.jpg"/>
          <p:cNvPicPr>
            <a:picLocks noChangeAspect="1" noChangeArrowheads="1"/>
          </p:cNvPicPr>
          <p:nvPr/>
        </p:nvPicPr>
        <p:blipFill>
          <a:blip r:embed="rId3" cstate="print"/>
          <a:srcRect l="6569" t="2581" r="3337" b="9677"/>
          <a:stretch>
            <a:fillRect/>
          </a:stretch>
        </p:blipFill>
        <p:spPr bwMode="auto">
          <a:xfrm>
            <a:off x="1286319" y="1478890"/>
            <a:ext cx="6826398" cy="4298104"/>
          </a:xfrm>
          <a:prstGeom prst="rect">
            <a:avLst/>
          </a:prstGeom>
          <a:ln>
            <a:noFill/>
          </a:ln>
          <a:effectLst>
            <a:softEdge rad="112500"/>
          </a:effectLst>
        </p:spPr>
      </p:pic>
      <p:sp>
        <p:nvSpPr>
          <p:cNvPr id="5" name="Rectangle 4"/>
          <p:cNvSpPr/>
          <p:nvPr/>
        </p:nvSpPr>
        <p:spPr>
          <a:xfrm>
            <a:off x="649902" y="652544"/>
            <a:ext cx="8106770" cy="830997"/>
          </a:xfrm>
          <a:prstGeom prst="rect">
            <a:avLst/>
          </a:prstGeom>
        </p:spPr>
        <p:txBody>
          <a:bodyPr wrap="square">
            <a:spAutoFit/>
          </a:bodyPr>
          <a:lstStyle/>
          <a:p>
            <a:pPr algn="ctr">
              <a:defRPr/>
            </a:pPr>
            <a:r>
              <a:rPr lang="en-US" sz="2800" b="1" dirty="0">
                <a:solidFill>
                  <a:srgbClr val="002060"/>
                </a:solidFill>
                <a:latin typeface="Californian FB" pitchFamily="18" charset="0"/>
              </a:rPr>
              <a:t>Nurse Practitioner Residency Training Program: </a:t>
            </a:r>
          </a:p>
          <a:p>
            <a:pPr algn="ctr">
              <a:defRPr/>
            </a:pPr>
            <a:r>
              <a:rPr lang="en-US" sz="2000" b="1" dirty="0">
                <a:solidFill>
                  <a:srgbClr val="002060"/>
                </a:solidFill>
                <a:latin typeface="Californian FB" pitchFamily="18" charset="0"/>
              </a:rPr>
              <a:t>Training to Complexity; Training to a Model, Training for the Future</a:t>
            </a:r>
            <a:endParaRPr lang="en-US" sz="2800" b="1" dirty="0">
              <a:solidFill>
                <a:srgbClr val="002060"/>
              </a:solidFill>
              <a:latin typeface="Californian FB" pitchFamily="18" charset="0"/>
            </a:endParaRPr>
          </a:p>
        </p:txBody>
      </p:sp>
      <p:sp>
        <p:nvSpPr>
          <p:cNvPr id="6" name="Rectangle 5"/>
          <p:cNvSpPr/>
          <p:nvPr/>
        </p:nvSpPr>
        <p:spPr>
          <a:xfrm>
            <a:off x="646133" y="5776994"/>
            <a:ext cx="8106770" cy="830997"/>
          </a:xfrm>
          <a:prstGeom prst="rect">
            <a:avLst/>
          </a:prstGeom>
        </p:spPr>
        <p:txBody>
          <a:bodyPr wrap="square">
            <a:spAutoFit/>
          </a:bodyPr>
          <a:lstStyle/>
          <a:p>
            <a:pPr algn="ctr">
              <a:defRPr/>
            </a:pPr>
            <a:r>
              <a:rPr lang="en-US" sz="2400" dirty="0" smtClean="0">
                <a:solidFill>
                  <a:srgbClr val="002060"/>
                </a:solidFill>
                <a:latin typeface="Californian FB" pitchFamily="18" charset="0"/>
              </a:rPr>
              <a:t>National Workforce Meeting</a:t>
            </a:r>
          </a:p>
          <a:p>
            <a:pPr algn="ctr">
              <a:defRPr/>
            </a:pPr>
            <a:r>
              <a:rPr lang="en-US" sz="2400" dirty="0" smtClean="0">
                <a:solidFill>
                  <a:srgbClr val="002060"/>
                </a:solidFill>
                <a:latin typeface="Californian FB" pitchFamily="18" charset="0"/>
              </a:rPr>
              <a:t>Denver, CO</a:t>
            </a:r>
            <a:endParaRPr lang="en-US" sz="2400" dirty="0">
              <a:solidFill>
                <a:srgbClr val="002060"/>
              </a:solidFill>
              <a:latin typeface="Californian FB" pitchFamily="18" charset="0"/>
            </a:endParaRPr>
          </a:p>
        </p:txBody>
      </p:sp>
    </p:spTree>
    <p:extLst>
      <p:ext uri="{BB962C8B-B14F-4D97-AF65-F5344CB8AC3E}">
        <p14:creationId xmlns:p14="http://schemas.microsoft.com/office/powerpoint/2010/main" val="3957913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495300"/>
            <a:ext cx="8324850" cy="685800"/>
          </a:xfrm>
        </p:spPr>
        <p:txBody>
          <a:bodyPr/>
          <a:lstStyle/>
          <a:p>
            <a:r>
              <a:rPr lang="en-US" dirty="0" smtClean="0"/>
              <a:t>What Does Primary Care Look Like in a FQHC?</a:t>
            </a:r>
            <a:endParaRPr lang="en-US" dirty="0"/>
          </a:p>
        </p:txBody>
      </p:sp>
      <p:pic>
        <p:nvPicPr>
          <p:cNvPr id="5" name="Content Placeholder 4" descr="ECW screenshot.JPG"/>
          <p:cNvPicPr>
            <a:picLocks noGrp="1" noChangeAspect="1"/>
          </p:cNvPicPr>
          <p:nvPr>
            <p:ph idx="1"/>
          </p:nvPr>
        </p:nvPicPr>
        <p:blipFill>
          <a:blip r:embed="rId2" cstate="print"/>
          <a:srcRect t="6783"/>
          <a:stretch>
            <a:fillRect/>
          </a:stretch>
        </p:blipFill>
        <p:spPr>
          <a:xfrm>
            <a:off x="400050" y="1162071"/>
            <a:ext cx="8382000" cy="4883405"/>
          </a:xfrm>
          <a:prstGeom prst="rect">
            <a:avLst/>
          </a:prstGeom>
        </p:spPr>
      </p:pic>
    </p:spTree>
    <p:extLst>
      <p:ext uri="{BB962C8B-B14F-4D97-AF65-F5344CB8AC3E}">
        <p14:creationId xmlns:p14="http://schemas.microsoft.com/office/powerpoint/2010/main" val="219601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Nurse Practitioner Residency Program\Pictures\2012-2013 Residency CLass\DSCN6342.jpg"/>
          <p:cNvPicPr>
            <a:picLocks noChangeAspect="1" noChangeArrowheads="1"/>
          </p:cNvPicPr>
          <p:nvPr/>
        </p:nvPicPr>
        <p:blipFill>
          <a:blip r:embed="rId3" cstate="print"/>
          <a:srcRect l="6287" t="12121" r="4040" b="-224"/>
          <a:stretch>
            <a:fillRect/>
          </a:stretch>
        </p:blipFill>
        <p:spPr bwMode="auto">
          <a:xfrm>
            <a:off x="6019785" y="1401749"/>
            <a:ext cx="2895615" cy="2133600"/>
          </a:xfrm>
          <a:prstGeom prst="rect">
            <a:avLst/>
          </a:prstGeom>
          <a:noFill/>
        </p:spPr>
      </p:pic>
      <p:pic>
        <p:nvPicPr>
          <p:cNvPr id="1028" name="Picture 4" descr="S:\Nurse Practitioner Residency Program\Pictures\CNA photo loop pics\CHC428.JPG"/>
          <p:cNvPicPr>
            <a:picLocks noChangeAspect="1" noChangeArrowheads="1"/>
          </p:cNvPicPr>
          <p:nvPr/>
        </p:nvPicPr>
        <p:blipFill>
          <a:blip r:embed="rId4" cstate="print"/>
          <a:srcRect l="9605" t="-1236"/>
          <a:stretch>
            <a:fillRect/>
          </a:stretch>
        </p:blipFill>
        <p:spPr bwMode="auto">
          <a:xfrm>
            <a:off x="6324600" y="4038600"/>
            <a:ext cx="2590800" cy="1926970"/>
          </a:xfrm>
          <a:prstGeom prst="rect">
            <a:avLst/>
          </a:prstGeom>
          <a:noFill/>
        </p:spPr>
      </p:pic>
      <p:pic>
        <p:nvPicPr>
          <p:cNvPr id="1029" name="Picture 5" descr="S:\Nurse Practitioner Residency Program\Pictures\2010-2011 Residency Class\Didactics\00.jpg"/>
          <p:cNvPicPr>
            <a:picLocks noChangeAspect="1" noChangeArrowheads="1"/>
          </p:cNvPicPr>
          <p:nvPr/>
        </p:nvPicPr>
        <p:blipFill>
          <a:blip r:embed="rId5" cstate="print"/>
          <a:srcRect l="17312" t="17499" r="10631" b="2564"/>
          <a:stretch>
            <a:fillRect/>
          </a:stretch>
        </p:blipFill>
        <p:spPr bwMode="auto">
          <a:xfrm>
            <a:off x="1384332" y="4004932"/>
            <a:ext cx="2472935" cy="2057400"/>
          </a:xfrm>
          <a:prstGeom prst="rect">
            <a:avLst/>
          </a:prstGeom>
          <a:noFill/>
        </p:spPr>
      </p:pic>
      <p:pic>
        <p:nvPicPr>
          <p:cNvPr id="1031" name="Picture 7" descr="S:\Nurse Practitioner Residency Program\Pictures\2009-2010 Residency Class\residents with medical directors\Picture 007.jpg"/>
          <p:cNvPicPr>
            <a:picLocks noChangeAspect="1" noChangeArrowheads="1"/>
          </p:cNvPicPr>
          <p:nvPr/>
        </p:nvPicPr>
        <p:blipFill>
          <a:blip r:embed="rId6" cstate="print"/>
          <a:srcRect l="11124" t="14834" r="11005"/>
          <a:stretch>
            <a:fillRect/>
          </a:stretch>
        </p:blipFill>
        <p:spPr bwMode="auto">
          <a:xfrm>
            <a:off x="997676" y="1410613"/>
            <a:ext cx="2667000" cy="2187560"/>
          </a:xfrm>
          <a:prstGeom prst="rect">
            <a:avLst/>
          </a:prstGeom>
          <a:noFill/>
        </p:spPr>
      </p:pic>
      <p:pic>
        <p:nvPicPr>
          <p:cNvPr id="23" name="Picture 22" descr="IMG_3720.JPG"/>
          <p:cNvPicPr>
            <a:picLocks noChangeAspect="1"/>
          </p:cNvPicPr>
          <p:nvPr/>
        </p:nvPicPr>
        <p:blipFill>
          <a:blip r:embed="rId7" cstate="print"/>
          <a:stretch>
            <a:fillRect/>
          </a:stretch>
        </p:blipFill>
        <p:spPr bwMode="auto">
          <a:xfrm>
            <a:off x="4038599" y="3886200"/>
            <a:ext cx="2134989" cy="2362200"/>
          </a:xfrm>
          <a:prstGeom prst="rect">
            <a:avLst/>
          </a:prstGeom>
          <a:ln>
            <a:noFill/>
          </a:ln>
          <a:effectLst>
            <a:softEdge rad="112500"/>
          </a:effectLst>
        </p:spPr>
      </p:pic>
      <p:pic>
        <p:nvPicPr>
          <p:cNvPr id="24" name="Picture 23" descr="IMG_3720.JPG"/>
          <p:cNvPicPr>
            <a:picLocks noChangeAspect="1"/>
          </p:cNvPicPr>
          <p:nvPr/>
        </p:nvPicPr>
        <p:blipFill>
          <a:blip r:embed="rId8" cstate="print"/>
          <a:stretch>
            <a:fillRect/>
          </a:stretch>
        </p:blipFill>
        <p:spPr bwMode="auto">
          <a:xfrm>
            <a:off x="3866703" y="1368081"/>
            <a:ext cx="2057400" cy="2207056"/>
          </a:xfrm>
          <a:prstGeom prst="rect">
            <a:avLst/>
          </a:prstGeom>
          <a:ln>
            <a:noFill/>
          </a:ln>
          <a:effectLst>
            <a:softEdge rad="112500"/>
          </a:effectLst>
        </p:spPr>
      </p:pic>
      <p:sp>
        <p:nvSpPr>
          <p:cNvPr id="21" name="Title 1"/>
          <p:cNvSpPr>
            <a:spLocks noGrp="1"/>
          </p:cNvSpPr>
          <p:nvPr>
            <p:ph type="title"/>
          </p:nvPr>
        </p:nvSpPr>
        <p:spPr>
          <a:xfrm>
            <a:off x="975815" y="567520"/>
            <a:ext cx="7315200" cy="685800"/>
          </a:xfrm>
        </p:spPr>
        <p:txBody>
          <a:bodyPr/>
          <a:lstStyle/>
          <a:p>
            <a:r>
              <a:rPr lang="en-US" b="1" dirty="0" smtClean="0">
                <a:solidFill>
                  <a:srgbClr val="002060"/>
                </a:solidFill>
              </a:rPr>
              <a:t>Elements of NP Residency Training </a:t>
            </a:r>
            <a:endParaRPr lang="en-US" b="1" dirty="0">
              <a:solidFill>
                <a:srgbClr val="002060"/>
              </a:solidFill>
            </a:endParaRPr>
          </a:p>
        </p:txBody>
      </p:sp>
    </p:spTree>
    <p:extLst>
      <p:ext uri="{BB962C8B-B14F-4D97-AF65-F5344CB8AC3E}">
        <p14:creationId xmlns:p14="http://schemas.microsoft.com/office/powerpoint/2010/main" val="2888624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242577165"/>
              </p:ext>
            </p:extLst>
          </p:nvPr>
        </p:nvGraphicFramePr>
        <p:xfrm>
          <a:off x="0" y="1119117"/>
          <a:ext cx="9144000" cy="5738884"/>
        </p:xfrm>
        <a:graphic>
          <a:graphicData uri="http://schemas.openxmlformats.org/drawingml/2006/table">
            <a:tbl>
              <a:tblPr firstRow="1" bandRow="1">
                <a:tableStyleId>{F5AB1C69-6EDB-4FF4-983F-18BD219EF322}</a:tableStyleId>
              </a:tblPr>
              <a:tblGrid>
                <a:gridCol w="9144000"/>
              </a:tblGrid>
              <a:tr h="1474281">
                <a:tc>
                  <a:txBody>
                    <a:bodyPr/>
                    <a:lstStyle/>
                    <a:p>
                      <a:pPr marL="225425" indent="-225425" algn="ctr" eaLnBrk="1" hangingPunct="1">
                        <a:lnSpc>
                          <a:spcPct val="90000"/>
                        </a:lnSpc>
                        <a:buFont typeface="Wingdings" pitchFamily="2" charset="2"/>
                        <a:buChar char="§"/>
                      </a:pPr>
                      <a:r>
                        <a:rPr lang="en-US" sz="1800" dirty="0" smtClean="0"/>
                        <a:t>12 months, full time employment at CHC, Inc.</a:t>
                      </a:r>
                    </a:p>
                    <a:p>
                      <a:pPr marL="0" indent="0" algn="ctr" eaLnBrk="1" hangingPunct="1">
                        <a:lnSpc>
                          <a:spcPct val="90000"/>
                        </a:lnSpc>
                        <a:buFont typeface="Wingdings" pitchFamily="2" charset="2"/>
                        <a:buNone/>
                      </a:pPr>
                      <a:endParaRPr lang="en-US" sz="1800" dirty="0" smtClean="0"/>
                    </a:p>
                    <a:p>
                      <a:pPr marL="225425" indent="-225425" algn="ctr" eaLnBrk="1" hangingPunct="1">
                        <a:lnSpc>
                          <a:spcPct val="90000"/>
                        </a:lnSpc>
                        <a:buFont typeface="Wingdings" pitchFamily="2" charset="2"/>
                        <a:buChar char="§"/>
                      </a:pPr>
                      <a:r>
                        <a:rPr lang="en-US" sz="1800" dirty="0" smtClean="0"/>
                        <a:t>Full integration</a:t>
                      </a:r>
                      <a:r>
                        <a:rPr lang="en-US" sz="1800" baseline="0" dirty="0" smtClean="0"/>
                        <a:t> into all aspects of the organization</a:t>
                      </a:r>
                    </a:p>
                    <a:p>
                      <a:pPr marL="0" indent="0" algn="ctr" eaLnBrk="1" hangingPunct="1">
                        <a:lnSpc>
                          <a:spcPct val="90000"/>
                        </a:lnSpc>
                        <a:buFont typeface="Wingdings" pitchFamily="2" charset="2"/>
                        <a:buNone/>
                      </a:pPr>
                      <a:endParaRPr lang="en-US" sz="1800" baseline="0" dirty="0" smtClean="0"/>
                    </a:p>
                    <a:p>
                      <a:pPr marL="225425" indent="-225425" algn="ctr" eaLnBrk="1" hangingPunct="1">
                        <a:lnSpc>
                          <a:spcPct val="90000"/>
                        </a:lnSpc>
                        <a:buFont typeface="Wingdings" pitchFamily="2" charset="2"/>
                        <a:buChar char="§"/>
                      </a:pPr>
                      <a:r>
                        <a:rPr lang="en-US" sz="1800" baseline="0" dirty="0" smtClean="0"/>
                        <a:t>Training to clinical complexity and a high performance model of care </a:t>
                      </a:r>
                      <a:endParaRPr lang="en-US" sz="1800" dirty="0" smtClean="0">
                        <a:latin typeface="Californian FB" panose="0207040306080B030204" pitchFamily="18" charset="0"/>
                      </a:endParaRPr>
                    </a:p>
                  </a:txBody>
                  <a:tcPr/>
                </a:tc>
              </a:tr>
              <a:tr h="4264603">
                <a:tc>
                  <a:txBody>
                    <a:bodyPr/>
                    <a:lstStyle/>
                    <a:p>
                      <a:pPr marL="165100" indent="-165100" eaLnBrk="1" hangingPunct="1">
                        <a:lnSpc>
                          <a:spcPct val="90000"/>
                        </a:lnSpc>
                      </a:pPr>
                      <a:endParaRPr lang="en-US" sz="1000" dirty="0" smtClean="0"/>
                    </a:p>
                    <a:p>
                      <a:pPr marL="165100" lvl="1" indent="-165100" eaLnBrk="1" hangingPunct="1">
                        <a:lnSpc>
                          <a:spcPct val="90000"/>
                        </a:lnSpc>
                        <a:buFont typeface="Arial" pitchFamily="34" charset="0"/>
                        <a:buChar char="•"/>
                      </a:pPr>
                      <a:r>
                        <a:rPr lang="en-US" sz="1600" dirty="0" smtClean="0"/>
                        <a:t>Precepted Continuity Clinics</a:t>
                      </a:r>
                      <a:r>
                        <a:rPr lang="en-US" sz="1600" baseline="0" dirty="0" smtClean="0"/>
                        <a:t> </a:t>
                      </a:r>
                      <a:r>
                        <a:rPr lang="en-US" sz="1600" dirty="0" smtClean="0"/>
                        <a:t>(4 sessions/week); residents</a:t>
                      </a:r>
                      <a:r>
                        <a:rPr lang="en-US" sz="1600" baseline="0" dirty="0" smtClean="0"/>
                        <a:t> develop and manage a panel of new patients with the exclusive attention of an expert  preceptor NP, physician, or PA</a:t>
                      </a:r>
                      <a:endParaRPr lang="en-US" sz="1600" dirty="0" smtClean="0"/>
                    </a:p>
                    <a:p>
                      <a:pPr marL="165100" lvl="1" indent="-165100" eaLnBrk="1" hangingPunct="1">
                        <a:lnSpc>
                          <a:spcPct val="90000"/>
                        </a:lnSpc>
                        <a:buFont typeface="Arial" pitchFamily="34" charset="0"/>
                        <a:buChar char="•"/>
                      </a:pPr>
                      <a:endParaRPr lang="en-US" sz="1600" dirty="0" smtClean="0"/>
                    </a:p>
                    <a:p>
                      <a:pPr marL="165100" lvl="1" indent="-165100" eaLnBrk="1" hangingPunct="1">
                        <a:lnSpc>
                          <a:spcPct val="90000"/>
                        </a:lnSpc>
                        <a:buFont typeface="Arial" pitchFamily="34" charset="0"/>
                        <a:buChar char="•"/>
                      </a:pPr>
                      <a:r>
                        <a:rPr lang="en-US" sz="1600" dirty="0" smtClean="0"/>
                        <a:t>Specialty Rotations (2 sessions/wk x 1 month); orthopedics, dermatology,</a:t>
                      </a:r>
                      <a:r>
                        <a:rPr lang="en-US" sz="1600" baseline="0" dirty="0" smtClean="0"/>
                        <a:t> </a:t>
                      </a:r>
                      <a:r>
                        <a:rPr lang="en-US" sz="1600" dirty="0" smtClean="0"/>
                        <a:t>women’s health/prenatal care, adult/ child psychiatry, geriatrics, pediatrics,  HIV care, Hep C care, newborn nursery, HCH </a:t>
                      </a:r>
                    </a:p>
                    <a:p>
                      <a:pPr marL="165100" lvl="1" indent="-165100" eaLnBrk="1" hangingPunct="1">
                        <a:lnSpc>
                          <a:spcPct val="90000"/>
                        </a:lnSpc>
                        <a:buFont typeface="Arial" pitchFamily="34" charset="0"/>
                        <a:buChar char="•"/>
                      </a:pPr>
                      <a:endParaRPr lang="en-US" sz="1600" dirty="0" smtClean="0"/>
                    </a:p>
                    <a:p>
                      <a:pPr marL="165100" lvl="1" indent="-165100" eaLnBrk="1" hangingPunct="1">
                        <a:lnSpc>
                          <a:spcPct val="90000"/>
                        </a:lnSpc>
                        <a:buFont typeface="Arial" pitchFamily="34" charset="0"/>
                        <a:buChar char="•"/>
                      </a:pPr>
                      <a:r>
                        <a:rPr lang="en-US" sz="1600" dirty="0" smtClean="0"/>
                        <a:t>Independent Mentored</a:t>
                      </a:r>
                      <a:r>
                        <a:rPr lang="en-US" sz="1600" baseline="0" dirty="0" smtClean="0"/>
                        <a:t> </a:t>
                      </a:r>
                      <a:r>
                        <a:rPr lang="en-US" sz="1600" dirty="0" smtClean="0"/>
                        <a:t>Clinics (3 sessions/week);</a:t>
                      </a:r>
                      <a:r>
                        <a:rPr lang="en-US" sz="1600" baseline="0" dirty="0" smtClean="0"/>
                        <a:t> Focused on diversity of chief complaints, efficiency, episodic and acute care. </a:t>
                      </a:r>
                    </a:p>
                    <a:p>
                      <a:pPr marL="0" lvl="1" indent="0" eaLnBrk="1" hangingPunct="1">
                        <a:lnSpc>
                          <a:spcPct val="90000"/>
                        </a:lnSpc>
                        <a:buFont typeface="Arial" pitchFamily="34" charset="0"/>
                        <a:buNone/>
                      </a:pPr>
                      <a:endParaRPr lang="en-US" sz="1600" dirty="0" smtClean="0"/>
                    </a:p>
                    <a:p>
                      <a:pPr marL="165100" marR="0" lvl="1" indent="-16510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600" dirty="0" smtClean="0"/>
                        <a:t> Didactic Sessions (1 session/week/ 50 per year: high volume/ complexity/risk/burden topics</a:t>
                      </a:r>
                    </a:p>
                    <a:p>
                      <a:pPr marL="0" marR="0" lvl="1" indent="0" algn="l" defTabSz="914400" rtl="0" eaLnBrk="1" fontAlgn="auto" latinLnBrk="0" hangingPunct="1">
                        <a:lnSpc>
                          <a:spcPct val="90000"/>
                        </a:lnSpc>
                        <a:spcBef>
                          <a:spcPts val="0"/>
                        </a:spcBef>
                        <a:spcAft>
                          <a:spcPts val="0"/>
                        </a:spcAft>
                        <a:buClrTx/>
                        <a:buSzTx/>
                        <a:buFont typeface="Arial" pitchFamily="34" charset="0"/>
                        <a:buNone/>
                        <a:tabLst/>
                        <a:defRPr/>
                      </a:pPr>
                      <a:endParaRPr lang="en-US" sz="1600" dirty="0" smtClean="0"/>
                    </a:p>
                    <a:p>
                      <a:pPr marL="165100" lvl="1" indent="-165100" eaLnBrk="1" hangingPunct="1">
                        <a:lnSpc>
                          <a:spcPct val="90000"/>
                        </a:lnSpc>
                        <a:buFont typeface="Arial" pitchFamily="34" charset="0"/>
                        <a:buChar char="•"/>
                      </a:pPr>
                      <a:r>
                        <a:rPr lang="en-US" sz="1600" dirty="0" smtClean="0"/>
                        <a:t>Continuous training to model of high performance health system: access, continuity, planned care, team-based, prevention focused, use of data</a:t>
                      </a:r>
                      <a:r>
                        <a:rPr lang="en-US" sz="1600" baseline="0" dirty="0" smtClean="0"/>
                        <a:t> and </a:t>
                      </a:r>
                      <a:r>
                        <a:rPr lang="en-US" sz="1600" dirty="0" smtClean="0"/>
                        <a:t>technology to drive clinical decision making and quality</a:t>
                      </a:r>
                    </a:p>
                    <a:p>
                      <a:pPr marL="165100" lvl="1" indent="-165100" eaLnBrk="1" hangingPunct="1">
                        <a:lnSpc>
                          <a:spcPct val="90000"/>
                        </a:lnSpc>
                        <a:buFont typeface="Arial" pitchFamily="34" charset="0"/>
                        <a:buChar char="•"/>
                      </a:pPr>
                      <a:endParaRPr lang="en-US" sz="1600" dirty="0" smtClean="0"/>
                    </a:p>
                    <a:p>
                      <a:pPr marL="165100" lvl="1" indent="-165100" eaLnBrk="1" hangingPunct="1">
                        <a:lnSpc>
                          <a:spcPct val="90000"/>
                        </a:lnSpc>
                        <a:buFont typeface="Arial" pitchFamily="34" charset="0"/>
                        <a:buChar char="•"/>
                      </a:pPr>
                      <a:r>
                        <a:rPr lang="en-US" sz="1600" dirty="0" smtClean="0"/>
                        <a:t>Ongoing multi-input evaluation</a:t>
                      </a:r>
                      <a:r>
                        <a:rPr lang="en-US" sz="1600" baseline="0" dirty="0" smtClean="0"/>
                        <a:t> component using qualitative and quantitative measures</a:t>
                      </a:r>
                    </a:p>
                    <a:p>
                      <a:pPr marL="165100" lvl="1" indent="-165100" eaLnBrk="1" hangingPunct="1">
                        <a:lnSpc>
                          <a:spcPct val="90000"/>
                        </a:lnSpc>
                        <a:buFont typeface="Arial" pitchFamily="34" charset="0"/>
                        <a:buChar char="•"/>
                      </a:pPr>
                      <a:endParaRPr lang="en-US" sz="1600" baseline="0" dirty="0" smtClean="0"/>
                    </a:p>
                    <a:p>
                      <a:pPr marL="165100" lvl="1" indent="-165100" eaLnBrk="1" hangingPunct="1">
                        <a:lnSpc>
                          <a:spcPct val="90000"/>
                        </a:lnSpc>
                        <a:buFont typeface="Arial" pitchFamily="34" charset="0"/>
                        <a:buChar char="•"/>
                      </a:pPr>
                      <a:r>
                        <a:rPr lang="en-US" sz="1600" baseline="0" dirty="0" smtClean="0"/>
                        <a:t>Training on the CHCI quality improvement model, including clinical microsystems and facilitation, as well as leadership development</a:t>
                      </a:r>
                      <a:endParaRPr lang="en-US" sz="1600" baseline="0" dirty="0" smtClean="0">
                        <a:latin typeface="Californian FB" pitchFamily="18" charset="0"/>
                      </a:endParaRPr>
                    </a:p>
                  </a:txBody>
                  <a:tcPr/>
                </a:tc>
              </a:tr>
            </a:tbl>
          </a:graphicData>
        </a:graphic>
      </p:graphicFrame>
      <p:sp>
        <p:nvSpPr>
          <p:cNvPr id="2" name="Title 1"/>
          <p:cNvSpPr>
            <a:spLocks noGrp="1"/>
          </p:cNvSpPr>
          <p:nvPr>
            <p:ph type="title"/>
          </p:nvPr>
        </p:nvSpPr>
        <p:spPr>
          <a:xfrm>
            <a:off x="1173704" y="518624"/>
            <a:ext cx="7274260" cy="586845"/>
          </a:xfrm>
        </p:spPr>
        <p:txBody>
          <a:bodyPr/>
          <a:lstStyle/>
          <a:p>
            <a:pPr>
              <a:defRPr/>
            </a:pPr>
            <a:r>
              <a:rPr lang="en-US" sz="2800" b="1" dirty="0" smtClean="0">
                <a:solidFill>
                  <a:srgbClr val="002060"/>
                </a:solidFill>
              </a:rPr>
              <a:t>CHCI NP Residency</a:t>
            </a:r>
            <a:endParaRPr lang="en-US" sz="2800" b="1" dirty="0">
              <a:solidFill>
                <a:srgbClr val="002060"/>
              </a:solidFill>
            </a:endParaRPr>
          </a:p>
        </p:txBody>
      </p:sp>
    </p:spTree>
    <p:extLst>
      <p:ext uri="{BB962C8B-B14F-4D97-AF65-F5344CB8AC3E}">
        <p14:creationId xmlns:p14="http://schemas.microsoft.com/office/powerpoint/2010/main" val="3792228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48" y="517634"/>
            <a:ext cx="7315200" cy="685800"/>
          </a:xfrm>
        </p:spPr>
        <p:txBody>
          <a:bodyPr/>
          <a:lstStyle/>
          <a:p>
            <a:r>
              <a:rPr lang="en-US" b="1" dirty="0" smtClean="0">
                <a:solidFill>
                  <a:srgbClr val="002060"/>
                </a:solidFill>
              </a:rPr>
              <a:t>2014-2015 Didactics Sessions</a:t>
            </a:r>
            <a:r>
              <a:rPr lang="en-US" sz="2000" b="1" dirty="0">
                <a:solidFill>
                  <a:srgbClr val="002060"/>
                </a:solidFill>
              </a:rPr>
              <a:t> </a:t>
            </a:r>
            <a:r>
              <a:rPr lang="en-US" sz="2000" b="1" dirty="0" smtClean="0">
                <a:solidFill>
                  <a:srgbClr val="002060"/>
                </a:solidFill>
              </a:rPr>
              <a:t>(partial listing)</a:t>
            </a:r>
            <a:endParaRPr lang="en-US" sz="2400" b="1" dirty="0">
              <a:solidFill>
                <a:srgbClr val="002060"/>
              </a:solidFill>
            </a:endParaRPr>
          </a:p>
        </p:txBody>
      </p:sp>
      <p:sp>
        <p:nvSpPr>
          <p:cNvPr id="6" name="Content Placeholder 5"/>
          <p:cNvSpPr>
            <a:spLocks noGrp="1"/>
          </p:cNvSpPr>
          <p:nvPr>
            <p:ph idx="1"/>
          </p:nvPr>
        </p:nvSpPr>
        <p:spPr>
          <a:xfrm>
            <a:off x="3626069" y="1045780"/>
            <a:ext cx="4934607" cy="5322122"/>
          </a:xfrm>
        </p:spPr>
        <p:txBody>
          <a:bodyPr/>
          <a:lstStyle/>
          <a:p>
            <a:pPr marL="285750" indent="-285750">
              <a:lnSpc>
                <a:spcPct val="80000"/>
              </a:lnSpc>
              <a:spcBef>
                <a:spcPts val="0"/>
              </a:spcBef>
              <a:buFont typeface="Arial" panose="020B0604020202020204" pitchFamily="34" charset="0"/>
              <a:buChar char="•"/>
            </a:pPr>
            <a:r>
              <a:rPr lang="en-US" sz="1500" dirty="0">
                <a:solidFill>
                  <a:srgbClr val="002060"/>
                </a:solidFill>
              </a:rPr>
              <a:t>Vaccines and Immunizations of </a:t>
            </a:r>
            <a:r>
              <a:rPr lang="en-US" sz="1500" dirty="0" smtClean="0">
                <a:solidFill>
                  <a:srgbClr val="002060"/>
                </a:solidFill>
              </a:rPr>
              <a:t>Children and </a:t>
            </a:r>
            <a:r>
              <a:rPr lang="en-US" sz="1500" dirty="0">
                <a:solidFill>
                  <a:srgbClr val="002060"/>
                </a:solidFill>
              </a:rPr>
              <a:t>Adults</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EKG Interpretation</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Lab </a:t>
            </a:r>
            <a:r>
              <a:rPr lang="en-US" sz="1500" dirty="0" smtClean="0">
                <a:solidFill>
                  <a:srgbClr val="002060"/>
                </a:solidFill>
              </a:rPr>
              <a:t>Values Interpretation in clinical context</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Managing </a:t>
            </a:r>
            <a:r>
              <a:rPr lang="en-US" sz="1500" dirty="0" smtClean="0">
                <a:solidFill>
                  <a:srgbClr val="002060"/>
                </a:solidFill>
              </a:rPr>
              <a:t>Diabetes; initiating insulin</a:t>
            </a:r>
            <a:endParaRPr lang="en-US" sz="1500" dirty="0">
              <a:solidFill>
                <a:srgbClr val="002060"/>
              </a:solidFill>
            </a:endParaRP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Pain </a:t>
            </a:r>
            <a:r>
              <a:rPr lang="en-US" sz="1500" dirty="0" smtClean="0">
                <a:solidFill>
                  <a:srgbClr val="002060"/>
                </a:solidFill>
              </a:rPr>
              <a:t>Management: pharmacologic and non-pharmacologic approaches</a:t>
            </a:r>
            <a:r>
              <a:rPr lang="en-US" sz="1500" dirty="0">
                <a:solidFill>
                  <a:srgbClr val="002060"/>
                </a:solidFill>
              </a:rPr>
              <a:t>			</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Managing Anxiety </a:t>
            </a:r>
            <a:r>
              <a:rPr lang="en-US" sz="1500" dirty="0" smtClean="0">
                <a:solidFill>
                  <a:srgbClr val="002060"/>
                </a:solidFill>
              </a:rPr>
              <a:t>,  Depression, ADHD  in primary care</a:t>
            </a:r>
            <a:endParaRPr lang="en-US" sz="1500" dirty="0">
              <a:solidFill>
                <a:srgbClr val="002060"/>
              </a:solidFill>
            </a:endParaRP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Self Management Goal Setting</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Orthopedics, upper and lower extremities and back</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smtClean="0">
                <a:solidFill>
                  <a:srgbClr val="002060"/>
                </a:solidFill>
              </a:rPr>
              <a:t>Procedures: contraceptive, diagnostic, treatment</a:t>
            </a:r>
            <a:endParaRPr lang="en-US" sz="1500" dirty="0">
              <a:solidFill>
                <a:srgbClr val="002060"/>
              </a:solidFill>
            </a:endParaRP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smtClean="0">
                <a:solidFill>
                  <a:srgbClr val="002060"/>
                </a:solidFill>
              </a:rPr>
              <a:t>Addictions: ETOH, Tobacco, Drugs and their treatment</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Mindfulness Based Meditation and  Stress Reduction</a:t>
            </a: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HIV/AIDS- treatment and medications </a:t>
            </a:r>
            <a:endParaRPr lang="en-US" sz="1500" dirty="0" smtClean="0">
              <a:solidFill>
                <a:srgbClr val="002060"/>
              </a:solidFill>
            </a:endParaRPr>
          </a:p>
          <a:p>
            <a:pPr marL="285750" indent="-285750">
              <a:lnSpc>
                <a:spcPct val="80000"/>
              </a:lnSpc>
              <a:spcBef>
                <a:spcPts val="0"/>
              </a:spcBef>
              <a:buFont typeface="Arial" panose="020B0604020202020204" pitchFamily="34" charset="0"/>
              <a:buChar char="•"/>
            </a:pPr>
            <a:endParaRPr lang="en-US" sz="1500" dirty="0">
              <a:solidFill>
                <a:srgbClr val="002060"/>
              </a:solidFill>
            </a:endParaRPr>
          </a:p>
          <a:p>
            <a:pPr marL="285750" indent="-285750">
              <a:lnSpc>
                <a:spcPct val="80000"/>
              </a:lnSpc>
              <a:spcBef>
                <a:spcPts val="0"/>
              </a:spcBef>
              <a:buFont typeface="Arial" panose="020B0604020202020204" pitchFamily="34" charset="0"/>
              <a:buChar char="•"/>
            </a:pPr>
            <a:r>
              <a:rPr lang="en-US" sz="1500" dirty="0" smtClean="0">
                <a:solidFill>
                  <a:srgbClr val="002060"/>
                </a:solidFill>
              </a:rPr>
              <a:t>Managing Hepatitis C in primary care</a:t>
            </a:r>
            <a:endParaRPr lang="en-US" sz="1500" dirty="0">
              <a:solidFill>
                <a:srgbClr val="002060"/>
              </a:solidFill>
            </a:endParaRPr>
          </a:p>
          <a:p>
            <a:pPr marL="285750" indent="-285750">
              <a:lnSpc>
                <a:spcPct val="80000"/>
              </a:lnSpc>
              <a:spcBef>
                <a:spcPts val="0"/>
              </a:spcBef>
              <a:buFont typeface="Arial" panose="020B0604020202020204" pitchFamily="34" charset="0"/>
              <a:buChar char="•"/>
            </a:pPr>
            <a:endParaRPr lang="en-US" sz="1400" dirty="0">
              <a:solidFill>
                <a:srgbClr val="002060"/>
              </a:solidFill>
            </a:endParaRPr>
          </a:p>
          <a:p>
            <a:pPr marL="285750" indent="-285750">
              <a:lnSpc>
                <a:spcPct val="80000"/>
              </a:lnSpc>
              <a:spcBef>
                <a:spcPts val="0"/>
              </a:spcBef>
              <a:buFont typeface="Arial" panose="020B0604020202020204" pitchFamily="34" charset="0"/>
              <a:buChar char="•"/>
            </a:pPr>
            <a:r>
              <a:rPr lang="en-US" sz="1500" dirty="0">
                <a:solidFill>
                  <a:srgbClr val="002060"/>
                </a:solidFill>
              </a:rPr>
              <a:t>Chronic Liver, Kidney and Heart Failure</a:t>
            </a:r>
          </a:p>
        </p:txBody>
      </p:sp>
      <p:pic>
        <p:nvPicPr>
          <p:cNvPr id="7" name="Picture 6" descr="Stand Down 2006 005"/>
          <p:cNvPicPr>
            <a:picLocks noChangeAspect="1" noChangeArrowheads="1"/>
          </p:cNvPicPr>
          <p:nvPr/>
        </p:nvPicPr>
        <p:blipFill>
          <a:blip r:embed="rId2" cstate="print"/>
          <a:stretch>
            <a:fillRect/>
          </a:stretch>
        </p:blipFill>
        <p:spPr bwMode="auto">
          <a:xfrm>
            <a:off x="758327" y="1045780"/>
            <a:ext cx="2867742" cy="2133600"/>
          </a:xfrm>
          <a:prstGeom prst="rect">
            <a:avLst/>
          </a:prstGeom>
          <a:ln>
            <a:noFill/>
          </a:ln>
          <a:effectLst>
            <a:softEdge rad="112500"/>
          </a:effectLst>
        </p:spPr>
      </p:pic>
      <p:pic>
        <p:nvPicPr>
          <p:cNvPr id="8" name="Picture 6" descr="Stand Down 2006 005"/>
          <p:cNvPicPr>
            <a:picLocks noChangeAspect="1" noChangeArrowheads="1"/>
          </p:cNvPicPr>
          <p:nvPr/>
        </p:nvPicPr>
        <p:blipFill>
          <a:blip r:embed="rId3" cstate="print"/>
          <a:stretch>
            <a:fillRect/>
          </a:stretch>
        </p:blipFill>
        <p:spPr bwMode="auto">
          <a:xfrm>
            <a:off x="820598" y="3376449"/>
            <a:ext cx="2805471" cy="2438400"/>
          </a:xfrm>
          <a:prstGeom prst="rect">
            <a:avLst/>
          </a:prstGeom>
          <a:ln>
            <a:noFill/>
          </a:ln>
          <a:effectLst>
            <a:softEdge rad="112500"/>
          </a:effectLst>
        </p:spPr>
      </p:pic>
    </p:spTree>
    <p:extLst>
      <p:ext uri="{BB962C8B-B14F-4D97-AF65-F5344CB8AC3E}">
        <p14:creationId xmlns:p14="http://schemas.microsoft.com/office/powerpoint/2010/main" val="773462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86" y="511766"/>
            <a:ext cx="7315200" cy="685800"/>
          </a:xfrm>
        </p:spPr>
        <p:txBody>
          <a:bodyPr/>
          <a:lstStyle/>
          <a:p>
            <a:r>
              <a:rPr lang="en-US" b="1" dirty="0" smtClean="0">
                <a:solidFill>
                  <a:srgbClr val="002060"/>
                </a:solidFill>
              </a:rPr>
              <a:t>Structured Program Schedule </a:t>
            </a:r>
            <a:endParaRPr lang="en-US" b="1" dirty="0">
              <a:solidFill>
                <a:srgbClr val="002060"/>
              </a:solidFill>
            </a:endParaRP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5981" t="19649" r="5877" b="11187"/>
          <a:stretch/>
        </p:blipFill>
        <p:spPr bwMode="auto">
          <a:xfrm>
            <a:off x="361507" y="1052625"/>
            <a:ext cx="8102009" cy="5456375"/>
          </a:xfrm>
          <a:prstGeom prst="rect">
            <a:avLst/>
          </a:prstGeom>
          <a:noFill/>
          <a:ln w="9525">
            <a:noFill/>
            <a:miter lim="800000"/>
            <a:headEnd/>
            <a:tailEnd/>
          </a:ln>
        </p:spPr>
      </p:pic>
    </p:spTree>
    <p:extLst>
      <p:ext uri="{BB962C8B-B14F-4D97-AF65-F5344CB8AC3E}">
        <p14:creationId xmlns:p14="http://schemas.microsoft.com/office/powerpoint/2010/main" val="3213533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Pictures and Graphics\Project Echo Pics\Proj Echo HIV Hep C 012012\img_1248.jpg"/>
          <p:cNvPicPr>
            <a:picLocks noChangeAspect="1" noChangeArrowheads="1"/>
          </p:cNvPicPr>
          <p:nvPr/>
        </p:nvPicPr>
        <p:blipFill rotWithShape="1">
          <a:blip r:embed="rId2" cstate="print"/>
          <a:srcRect l="20231" t="3751" r="16313" b="6149"/>
          <a:stretch/>
        </p:blipFill>
        <p:spPr bwMode="auto">
          <a:xfrm>
            <a:off x="175170" y="2169040"/>
            <a:ext cx="2930266" cy="2609103"/>
          </a:xfrm>
          <a:prstGeom prst="rect">
            <a:avLst/>
          </a:prstGeom>
          <a:ln>
            <a:noFill/>
          </a:ln>
          <a:effectLst>
            <a:softEdge rad="112500"/>
          </a:effectLst>
        </p:spPr>
      </p:pic>
      <p:pic>
        <p:nvPicPr>
          <p:cNvPr id="7" name="Picture 2" descr="F:\Pictures and Graphics\Project Echo Pics\Proj Echo HIV Hep C 012012\img_1216.jpg"/>
          <p:cNvPicPr>
            <a:picLocks noChangeAspect="1" noChangeArrowheads="1"/>
          </p:cNvPicPr>
          <p:nvPr/>
        </p:nvPicPr>
        <p:blipFill>
          <a:blip r:embed="rId3" cstate="print"/>
          <a:srcRect l="4656" t="11641" r="10752"/>
          <a:stretch>
            <a:fillRect/>
          </a:stretch>
        </p:blipFill>
        <p:spPr bwMode="auto">
          <a:xfrm>
            <a:off x="199113" y="4688517"/>
            <a:ext cx="2898677" cy="2018514"/>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360" y="621732"/>
            <a:ext cx="2462261" cy="1493220"/>
          </a:xfrm>
          <a:prstGeom prst="rect">
            <a:avLst/>
          </a:prstGeom>
          <a:solidFill>
            <a:schemeClr val="bg1"/>
          </a:solidFill>
        </p:spPr>
      </p:pic>
      <p:pic>
        <p:nvPicPr>
          <p:cNvPr id="10" name="Picture 3" descr="image003"/>
          <p:cNvPicPr>
            <a:picLocks noChangeAspect="1" noChangeArrowheads="1"/>
          </p:cNvPicPr>
          <p:nvPr/>
        </p:nvPicPr>
        <p:blipFill rotWithShape="1">
          <a:blip r:embed="rId5">
            <a:extLst>
              <a:ext uri="{28A0092B-C50C-407E-A947-70E740481C1C}">
                <a14:useLocalDpi xmlns:a14="http://schemas.microsoft.com/office/drawing/2010/main" val="0"/>
              </a:ext>
            </a:extLst>
          </a:blip>
          <a:srcRect b="7790"/>
          <a:stretch/>
        </p:blipFill>
        <p:spPr bwMode="auto">
          <a:xfrm>
            <a:off x="3172221" y="3231464"/>
            <a:ext cx="5200871" cy="2914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172221" y="873457"/>
            <a:ext cx="5376693" cy="2000548"/>
          </a:xfrm>
          <a:prstGeom prst="rect">
            <a:avLst/>
          </a:prstGeom>
          <a:noFill/>
        </p:spPr>
        <p:txBody>
          <a:bodyPr wrap="square" rtlCol="0">
            <a:spAutoFit/>
          </a:bodyPr>
          <a:lstStyle/>
          <a:p>
            <a:r>
              <a:rPr lang="en-US" sz="2400" b="1" dirty="0" smtClean="0">
                <a:solidFill>
                  <a:srgbClr val="002060"/>
                </a:solidFill>
                <a:latin typeface="Californian FB" panose="0207040306080B030204" pitchFamily="18" charset="0"/>
              </a:rPr>
              <a:t>Participation in Project ECHO- CT   </a:t>
            </a:r>
          </a:p>
          <a:p>
            <a:endParaRPr lang="en-US" sz="2000" dirty="0">
              <a:solidFill>
                <a:srgbClr val="002060"/>
              </a:solidFill>
              <a:latin typeface="Californian FB" panose="0207040306080B030204" pitchFamily="18" charset="0"/>
            </a:endParaRPr>
          </a:p>
          <a:p>
            <a:r>
              <a:rPr lang="en-US" sz="2000" dirty="0" smtClean="0">
                <a:solidFill>
                  <a:srgbClr val="002060"/>
                </a:solidFill>
                <a:latin typeface="Californian FB" panose="0207040306080B030204" pitchFamily="18" charset="0"/>
              </a:rPr>
              <a:t>Weekly, case-based, distance learning with a team of experts in the care  and management of patients with HIV, Hepatitis C, chronic </a:t>
            </a:r>
            <a:r>
              <a:rPr lang="en-US" sz="2000" dirty="0">
                <a:solidFill>
                  <a:srgbClr val="002060"/>
                </a:solidFill>
                <a:latin typeface="Californian FB" panose="0207040306080B030204" pitchFamily="18" charset="0"/>
              </a:rPr>
              <a:t>p</a:t>
            </a:r>
            <a:r>
              <a:rPr lang="en-US" sz="2000" dirty="0" smtClean="0">
                <a:solidFill>
                  <a:srgbClr val="002060"/>
                </a:solidFill>
                <a:latin typeface="Californian FB" panose="0207040306080B030204" pitchFamily="18" charset="0"/>
              </a:rPr>
              <a:t>ain, and buprenorphine. </a:t>
            </a:r>
          </a:p>
        </p:txBody>
      </p:sp>
    </p:spTree>
    <p:extLst>
      <p:ext uri="{BB962C8B-B14F-4D97-AF65-F5344CB8AC3E}">
        <p14:creationId xmlns:p14="http://schemas.microsoft.com/office/powerpoint/2010/main" val="3672092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877" y="1241947"/>
            <a:ext cx="8525933" cy="4612943"/>
          </a:xfrm>
        </p:spPr>
        <p:txBody>
          <a:bodyPr/>
          <a:lstStyle/>
          <a:p>
            <a:endParaRPr lang="en-US" dirty="0" smtClean="0"/>
          </a:p>
          <a:p>
            <a:pPr marL="342900" indent="-342900">
              <a:buFont typeface="Arial" panose="020B0604020202020204" pitchFamily="34" charset="0"/>
              <a:buChar char="•"/>
            </a:pPr>
            <a:r>
              <a:rPr lang="en-US" dirty="0" smtClean="0">
                <a:solidFill>
                  <a:srgbClr val="002060"/>
                </a:solidFill>
              </a:rPr>
              <a:t>Real-time , on-going qualitative evaluation via weekly reflective journals show a predictable, progressive movement towards mastery, confidence, competence, and a sense of well being; consistent with Meleis’ transition theory.</a:t>
            </a:r>
          </a:p>
          <a:p>
            <a:pPr marL="342900" indent="-342900">
              <a:buFont typeface="Arial" panose="020B0604020202020204" pitchFamily="34" charset="0"/>
              <a:buChar char="•"/>
            </a:pPr>
            <a:endParaRPr lang="en-US" dirty="0">
              <a:solidFill>
                <a:srgbClr val="002060"/>
              </a:solidFill>
            </a:endParaRPr>
          </a:p>
          <a:p>
            <a:pPr marL="342900" indent="-342900">
              <a:buFont typeface="Arial" panose="020B0604020202020204" pitchFamily="34" charset="0"/>
              <a:buChar char="•"/>
            </a:pPr>
            <a:r>
              <a:rPr lang="en-US" dirty="0" smtClean="0">
                <a:solidFill>
                  <a:srgbClr val="002060"/>
                </a:solidFill>
              </a:rPr>
              <a:t>Positive  change over time of self-assessment of competency based on HRSA entry level competencies for new NPs; consistent with preceptor evaluations</a:t>
            </a:r>
          </a:p>
          <a:p>
            <a:pPr marL="342900" indent="-342900">
              <a:buFont typeface="Arial" panose="020B0604020202020204" pitchFamily="34" charset="0"/>
              <a:buChar char="•"/>
            </a:pPr>
            <a:endParaRPr lang="en-US" dirty="0">
              <a:solidFill>
                <a:srgbClr val="002060"/>
              </a:solidFill>
            </a:endParaRPr>
          </a:p>
          <a:p>
            <a:pPr marL="342900" indent="-342900">
              <a:buFont typeface="Arial" panose="020B0604020202020204" pitchFamily="34" charset="0"/>
              <a:buChar char="•"/>
            </a:pPr>
            <a:r>
              <a:rPr lang="en-US" dirty="0" smtClean="0">
                <a:solidFill>
                  <a:srgbClr val="002060"/>
                </a:solidFill>
              </a:rPr>
              <a:t>Post- residency career and practice choices:  do new NPs who complete  a post graduate residency program continue to practice as primary care providers—and remain in safety net settings? Are they satisfied with that care?</a:t>
            </a:r>
            <a:endParaRPr lang="en-US" dirty="0"/>
          </a:p>
          <a:p>
            <a:endParaRPr lang="en-US" dirty="0"/>
          </a:p>
          <a:p>
            <a:endParaRPr lang="en-US" dirty="0"/>
          </a:p>
        </p:txBody>
      </p:sp>
      <p:sp>
        <p:nvSpPr>
          <p:cNvPr id="3" name="Title 2"/>
          <p:cNvSpPr>
            <a:spLocks noGrp="1"/>
          </p:cNvSpPr>
          <p:nvPr>
            <p:ph type="ctrTitle"/>
          </p:nvPr>
        </p:nvSpPr>
        <p:spPr/>
        <p:txBody>
          <a:bodyPr/>
          <a:lstStyle/>
          <a:p>
            <a:pPr algn="ctr"/>
            <a:r>
              <a:rPr lang="en-US" dirty="0" smtClean="0"/>
              <a:t>What are the outcomes of NP Residency?</a:t>
            </a:r>
            <a:endParaRPr lang="en-US" dirty="0"/>
          </a:p>
        </p:txBody>
      </p:sp>
    </p:spTree>
    <p:extLst>
      <p:ext uri="{BB962C8B-B14F-4D97-AF65-F5344CB8AC3E}">
        <p14:creationId xmlns:p14="http://schemas.microsoft.com/office/powerpoint/2010/main" val="768780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525" y="533400"/>
            <a:ext cx="7315200" cy="685800"/>
          </a:xfrm>
        </p:spPr>
        <p:txBody>
          <a:bodyPr/>
          <a:lstStyle/>
          <a:p>
            <a:r>
              <a:rPr lang="en-US" b="1" dirty="0" smtClean="0">
                <a:solidFill>
                  <a:srgbClr val="002060"/>
                </a:solidFill>
              </a:rPr>
              <a:t>Outcome Data</a:t>
            </a:r>
            <a:endParaRPr lang="en-US" b="1" dirty="0">
              <a:solidFill>
                <a:srgbClr val="002060"/>
              </a:solidFill>
            </a:endParaRPr>
          </a:p>
        </p:txBody>
      </p:sp>
      <p:sp>
        <p:nvSpPr>
          <p:cNvPr id="3" name="Content Placeholder 2"/>
          <p:cNvSpPr>
            <a:spLocks noGrp="1"/>
          </p:cNvSpPr>
          <p:nvPr>
            <p:ph idx="1"/>
          </p:nvPr>
        </p:nvSpPr>
        <p:spPr>
          <a:xfrm>
            <a:off x="285750" y="1123951"/>
            <a:ext cx="8858250" cy="3505199"/>
          </a:xfrm>
        </p:spPr>
        <p:txBody>
          <a:bodyPr/>
          <a:lstStyle/>
          <a:p>
            <a:pPr marL="171450" indent="-171450">
              <a:spcBef>
                <a:spcPts val="300"/>
              </a:spcBef>
              <a:buFont typeface="Wingdings" pitchFamily="2" charset="2"/>
              <a:buChar char="§"/>
            </a:pPr>
            <a:r>
              <a:rPr lang="en-US" sz="1800" dirty="0">
                <a:solidFill>
                  <a:srgbClr val="002060"/>
                </a:solidFill>
              </a:rPr>
              <a:t>Each NP Resident develops a panel of </a:t>
            </a:r>
            <a:r>
              <a:rPr lang="en-US" sz="1800" dirty="0" smtClean="0">
                <a:solidFill>
                  <a:srgbClr val="002060"/>
                </a:solidFill>
              </a:rPr>
              <a:t>approximately 500 patients and delivers approximately 900 visits</a:t>
            </a:r>
            <a:endParaRPr lang="en-US" sz="1800" dirty="0">
              <a:solidFill>
                <a:srgbClr val="002060"/>
              </a:solidFill>
            </a:endParaRPr>
          </a:p>
          <a:p>
            <a:pPr marL="171450" indent="-171450">
              <a:buFont typeface="Wingdings" pitchFamily="2" charset="2"/>
              <a:buChar char="§"/>
            </a:pPr>
            <a:r>
              <a:rPr lang="en-US" sz="1800" dirty="0">
                <a:solidFill>
                  <a:srgbClr val="002060"/>
                </a:solidFill>
              </a:rPr>
              <a:t>Peer review, frequent  performance appraisals, and monthly precepted session with clinical advisor  </a:t>
            </a:r>
            <a:r>
              <a:rPr lang="en-US" sz="1800" dirty="0" smtClean="0">
                <a:solidFill>
                  <a:srgbClr val="002060"/>
                </a:solidFill>
              </a:rPr>
              <a:t>to document </a:t>
            </a:r>
            <a:r>
              <a:rPr lang="en-US" sz="1800" dirty="0">
                <a:solidFill>
                  <a:srgbClr val="002060"/>
                </a:solidFill>
              </a:rPr>
              <a:t>on-going </a:t>
            </a:r>
            <a:r>
              <a:rPr lang="en-US" sz="1800" dirty="0" smtClean="0">
                <a:solidFill>
                  <a:srgbClr val="002060"/>
                </a:solidFill>
              </a:rPr>
              <a:t>progress</a:t>
            </a:r>
            <a:endParaRPr lang="en-US" sz="1800" dirty="0">
              <a:solidFill>
                <a:srgbClr val="002060"/>
              </a:solidFill>
            </a:endParaRPr>
          </a:p>
          <a:p>
            <a:pPr marL="171450" indent="-171450" eaLnBrk="1" fontAlgn="auto" hangingPunct="1">
              <a:spcBef>
                <a:spcPts val="0"/>
              </a:spcBef>
              <a:spcAft>
                <a:spcPts val="0"/>
              </a:spcAft>
              <a:buFont typeface="Wingdings" pitchFamily="2" charset="2"/>
              <a:buChar char="§"/>
              <a:defRPr/>
            </a:pPr>
            <a:r>
              <a:rPr lang="en-US" sz="1800" dirty="0">
                <a:solidFill>
                  <a:srgbClr val="002060"/>
                </a:solidFill>
              </a:rPr>
              <a:t>Weekly reflective journals provide insights into the nature of practice, of learning, and of the transition </a:t>
            </a:r>
            <a:r>
              <a:rPr lang="en-US" sz="1800" dirty="0" smtClean="0">
                <a:solidFill>
                  <a:srgbClr val="002060"/>
                </a:solidFill>
              </a:rPr>
              <a:t>process</a:t>
            </a:r>
            <a:endParaRPr lang="en-US" sz="1800" dirty="0">
              <a:solidFill>
                <a:srgbClr val="002060"/>
              </a:solidFill>
            </a:endParaRPr>
          </a:p>
          <a:p>
            <a:pPr marL="171450" indent="-171450" eaLnBrk="1" fontAlgn="auto" hangingPunct="1">
              <a:spcBef>
                <a:spcPts val="0"/>
              </a:spcBef>
              <a:spcAft>
                <a:spcPts val="0"/>
              </a:spcAft>
              <a:buFont typeface="Wingdings" pitchFamily="2" charset="2"/>
              <a:buChar char="§"/>
              <a:defRPr/>
            </a:pPr>
            <a:r>
              <a:rPr lang="en-US" sz="1800" dirty="0">
                <a:solidFill>
                  <a:srgbClr val="002060"/>
                </a:solidFill>
              </a:rPr>
              <a:t>Research study using Meleis’ transition theory confirms successful completion of transition:  mastery, a sense of confidence, and personal well </a:t>
            </a:r>
            <a:r>
              <a:rPr lang="en-US" sz="1800" dirty="0" smtClean="0">
                <a:solidFill>
                  <a:srgbClr val="002060"/>
                </a:solidFill>
              </a:rPr>
              <a:t>being</a:t>
            </a:r>
            <a:endParaRPr lang="en-US" sz="1800" dirty="0">
              <a:solidFill>
                <a:srgbClr val="002060"/>
              </a:solidFill>
            </a:endParaRPr>
          </a:p>
          <a:p>
            <a:pPr marL="171450" indent="-171450" eaLnBrk="1" fontAlgn="auto" hangingPunct="1">
              <a:spcBef>
                <a:spcPts val="0"/>
              </a:spcBef>
              <a:spcAft>
                <a:spcPts val="0"/>
              </a:spcAft>
              <a:buFont typeface="Wingdings" pitchFamily="2" charset="2"/>
              <a:buChar char="§"/>
              <a:defRPr/>
            </a:pPr>
            <a:r>
              <a:rPr lang="en-US" sz="1800" dirty="0">
                <a:solidFill>
                  <a:srgbClr val="002060"/>
                </a:solidFill>
              </a:rPr>
              <a:t>More data from more residency training programs needed!</a:t>
            </a:r>
          </a:p>
          <a:p>
            <a:endParaRPr lang="en-US" dirty="0"/>
          </a:p>
        </p:txBody>
      </p:sp>
      <p:graphicFrame>
        <p:nvGraphicFramePr>
          <p:cNvPr id="4" name="Content Placeholder 10"/>
          <p:cNvGraphicFramePr>
            <a:graphicFrameLocks/>
          </p:cNvGraphicFramePr>
          <p:nvPr>
            <p:extLst>
              <p:ext uri="{D42A27DB-BD31-4B8C-83A1-F6EECF244321}">
                <p14:modId xmlns:p14="http://schemas.microsoft.com/office/powerpoint/2010/main" val="652370655"/>
              </p:ext>
            </p:extLst>
          </p:nvPr>
        </p:nvGraphicFramePr>
        <p:xfrm>
          <a:off x="1528549" y="3906459"/>
          <a:ext cx="6591868" cy="2584350"/>
        </p:xfrm>
        <a:graphic>
          <a:graphicData uri="http://schemas.openxmlformats.org/drawingml/2006/table">
            <a:tbl>
              <a:tblPr firstRow="1" bandRow="1">
                <a:tableStyleId>{69C7853C-536D-4A76-A0AE-DD22124D55A5}</a:tableStyleId>
              </a:tblPr>
              <a:tblGrid>
                <a:gridCol w="1225715"/>
                <a:gridCol w="2718488"/>
                <a:gridCol w="2647665"/>
              </a:tblGrid>
              <a:tr h="4847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 Program</a:t>
                      </a:r>
                      <a:r>
                        <a:rPr lang="en-US" sz="1600" baseline="0" dirty="0" smtClean="0"/>
                        <a:t> Year </a:t>
                      </a:r>
                      <a:endParaRPr lang="en-US" sz="1600" b="1" dirty="0" smtClean="0">
                        <a:solidFill>
                          <a:schemeClr val="tx1"/>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a:t>Competency self-assessment- </a:t>
                      </a:r>
                      <a:endParaRPr lang="en-US" sz="1600" dirty="0" smtClean="0"/>
                    </a:p>
                    <a:p>
                      <a:pPr marL="0" marR="0" algn="ctr">
                        <a:spcBef>
                          <a:spcPts val="0"/>
                        </a:spcBef>
                        <a:spcAft>
                          <a:spcPts val="0"/>
                        </a:spcAft>
                      </a:pPr>
                      <a:r>
                        <a:rPr lang="en-US" sz="1600" dirty="0" smtClean="0"/>
                        <a:t>beginning </a:t>
                      </a:r>
                      <a:r>
                        <a:rPr lang="en-US" sz="1600" dirty="0"/>
                        <a:t>of </a:t>
                      </a:r>
                      <a:r>
                        <a:rPr lang="en-US" sz="1600" dirty="0" smtClean="0"/>
                        <a:t>year </a:t>
                      </a:r>
                      <a:endParaRPr lang="en-US" sz="1600" b="1" dirty="0">
                        <a:solidFill>
                          <a:schemeClr val="tx1"/>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a:t>Competency self-assessment- </a:t>
                      </a:r>
                      <a:endParaRPr lang="en-US" sz="1600" dirty="0" smtClean="0"/>
                    </a:p>
                    <a:p>
                      <a:pPr marL="0" marR="0" algn="ctr">
                        <a:spcBef>
                          <a:spcPts val="0"/>
                        </a:spcBef>
                        <a:spcAft>
                          <a:spcPts val="0"/>
                        </a:spcAft>
                      </a:pPr>
                      <a:r>
                        <a:rPr lang="en-US" sz="1600" dirty="0" smtClean="0"/>
                        <a:t>end </a:t>
                      </a:r>
                      <a:r>
                        <a:rPr lang="en-US" sz="1600" dirty="0"/>
                        <a:t>of </a:t>
                      </a:r>
                      <a:r>
                        <a:rPr lang="en-US" sz="1600" dirty="0" smtClean="0"/>
                        <a:t>year </a:t>
                      </a:r>
                      <a:endParaRPr lang="en-US" sz="1600" b="1" dirty="0">
                        <a:solidFill>
                          <a:schemeClr val="tx1"/>
                        </a:solidFill>
                        <a:latin typeface="+mj-lt"/>
                        <a:ea typeface="Calibri"/>
                        <a:cs typeface="Times New Roman"/>
                      </a:endParaRPr>
                    </a:p>
                  </a:txBody>
                  <a:tcPr marL="68580" marR="68580" marT="0" marB="0"/>
                </a:tc>
              </a:tr>
              <a:tr h="2416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2007-2008</a:t>
                      </a:r>
                      <a:endParaRPr lang="en-US" sz="1600" b="0" dirty="0" smtClean="0">
                        <a:latin typeface="+mj-lt"/>
                      </a:endParaRPr>
                    </a:p>
                  </a:txBody>
                  <a:tcPr marL="68580" marR="68580" marT="0" marB="0"/>
                </a:tc>
                <a:tc>
                  <a:txBody>
                    <a:bodyPr/>
                    <a:lstStyle/>
                    <a:p>
                      <a:pPr marL="0" marR="0" algn="ctr">
                        <a:spcBef>
                          <a:spcPts val="0"/>
                        </a:spcBef>
                        <a:spcAft>
                          <a:spcPts val="0"/>
                        </a:spcAft>
                      </a:pPr>
                      <a:r>
                        <a:rPr lang="en-US" sz="1600" dirty="0" smtClean="0"/>
                        <a:t>3.4 (3.6)</a:t>
                      </a:r>
                      <a:endParaRPr lang="en-US" sz="1600" b="0" dirty="0">
                        <a:solidFill>
                          <a:srgbClr val="002060"/>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smtClean="0"/>
                        <a:t> 4.4 (4.5)</a:t>
                      </a:r>
                      <a:endParaRPr lang="en-US" sz="1600" b="0" dirty="0">
                        <a:solidFill>
                          <a:srgbClr val="002060"/>
                        </a:solidFill>
                        <a:latin typeface="+mj-lt"/>
                        <a:ea typeface="Calibri"/>
                        <a:cs typeface="Times New Roman"/>
                      </a:endParaRPr>
                    </a:p>
                  </a:txBody>
                  <a:tcPr marL="68580" marR="68580" marT="0" marB="0"/>
                </a:tc>
              </a:tr>
              <a:tr h="2529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2008-2009</a:t>
                      </a:r>
                      <a:endParaRPr lang="en-US" sz="1600" b="0" dirty="0" smtClean="0">
                        <a:latin typeface="+mj-lt"/>
                      </a:endParaRPr>
                    </a:p>
                  </a:txBody>
                  <a:tcPr marL="68580" marR="68580" marT="0" marB="0"/>
                </a:tc>
                <a:tc>
                  <a:txBody>
                    <a:bodyPr/>
                    <a:lstStyle/>
                    <a:p>
                      <a:pPr marL="0" marR="0" algn="ctr">
                        <a:spcBef>
                          <a:spcPts val="0"/>
                        </a:spcBef>
                        <a:spcAft>
                          <a:spcPts val="0"/>
                        </a:spcAft>
                      </a:pPr>
                      <a:r>
                        <a:rPr lang="en-US" sz="1600" dirty="0" smtClean="0"/>
                        <a:t>3.5 (3.25)</a:t>
                      </a:r>
                      <a:endParaRPr lang="en-US" sz="1600" b="0" dirty="0">
                        <a:solidFill>
                          <a:srgbClr val="002060"/>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smtClean="0"/>
                        <a:t> 4.0 (4.0)</a:t>
                      </a:r>
                      <a:endParaRPr lang="en-US" sz="1600" b="0" dirty="0" smtClean="0">
                        <a:latin typeface="+mj-lt"/>
                      </a:endParaRPr>
                    </a:p>
                  </a:txBody>
                  <a:tcPr marL="68580" marR="68580" marT="0" marB="0"/>
                </a:tc>
              </a:tr>
              <a:tr h="218063">
                <a:tc>
                  <a:txBody>
                    <a:bodyPr/>
                    <a:lstStyle/>
                    <a:p>
                      <a:pPr marL="0" marR="0" algn="ctr">
                        <a:spcBef>
                          <a:spcPts val="0"/>
                        </a:spcBef>
                        <a:spcAft>
                          <a:spcPts val="0"/>
                        </a:spcAft>
                      </a:pPr>
                      <a:r>
                        <a:rPr lang="en-US" sz="1600" dirty="0" smtClean="0"/>
                        <a:t>2009-2010</a:t>
                      </a:r>
                      <a:endParaRPr lang="en-US" sz="1600" b="0" dirty="0">
                        <a:solidFill>
                          <a:srgbClr val="002060"/>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a:t>3 </a:t>
                      </a:r>
                      <a:r>
                        <a:rPr lang="en-US" sz="1600" dirty="0" smtClean="0"/>
                        <a:t>.5</a:t>
                      </a:r>
                      <a:r>
                        <a:rPr lang="en-US" sz="1600" baseline="0" dirty="0" smtClean="0"/>
                        <a:t> (3.4)</a:t>
                      </a:r>
                      <a:endParaRPr lang="en-US" sz="1600" b="0" dirty="0">
                        <a:solidFill>
                          <a:srgbClr val="002060"/>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a:t>4 </a:t>
                      </a:r>
                      <a:r>
                        <a:rPr lang="en-US" sz="1600" dirty="0" smtClean="0"/>
                        <a:t>.25 (4.3)</a:t>
                      </a:r>
                      <a:endParaRPr lang="en-US" sz="1600" b="0" dirty="0">
                        <a:solidFill>
                          <a:srgbClr val="002060"/>
                        </a:solidFill>
                        <a:latin typeface="+mj-lt"/>
                        <a:ea typeface="Calibri"/>
                        <a:cs typeface="Times New Roman"/>
                      </a:endParaRPr>
                    </a:p>
                  </a:txBody>
                  <a:tcPr marL="68580" marR="68580" marT="0" marB="0"/>
                </a:tc>
              </a:tr>
              <a:tr h="218063">
                <a:tc>
                  <a:txBody>
                    <a:bodyPr/>
                    <a:lstStyle/>
                    <a:p>
                      <a:pPr marL="0" marR="0" algn="ctr">
                        <a:spcBef>
                          <a:spcPts val="0"/>
                        </a:spcBef>
                        <a:spcAft>
                          <a:spcPts val="0"/>
                        </a:spcAft>
                      </a:pPr>
                      <a:r>
                        <a:rPr lang="en-US" sz="1600" dirty="0" smtClean="0"/>
                        <a:t>2010-2011</a:t>
                      </a:r>
                      <a:endParaRPr lang="en-US" sz="1600" b="0" dirty="0">
                        <a:solidFill>
                          <a:srgbClr val="002060"/>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smtClean="0"/>
                        <a:t>3.1 (3.0)</a:t>
                      </a:r>
                      <a:endParaRPr lang="en-US" sz="1600" b="0" dirty="0">
                        <a:solidFill>
                          <a:srgbClr val="002060"/>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smtClean="0"/>
                        <a:t>4.56 (4.3)</a:t>
                      </a:r>
                      <a:endParaRPr lang="en-US" sz="1600" b="0" dirty="0">
                        <a:solidFill>
                          <a:srgbClr val="002060"/>
                        </a:solidFill>
                        <a:latin typeface="+mj-lt"/>
                        <a:ea typeface="Calibri"/>
                        <a:cs typeface="Times New Roman"/>
                      </a:endParaRPr>
                    </a:p>
                  </a:txBody>
                  <a:tcPr marL="68580" marR="68580" marT="0" marB="0"/>
                </a:tc>
              </a:tr>
              <a:tr h="313084">
                <a:tc>
                  <a:txBody>
                    <a:bodyPr/>
                    <a:lstStyle/>
                    <a:p>
                      <a:pPr marL="0" marR="0" algn="ctr">
                        <a:spcBef>
                          <a:spcPts val="0"/>
                        </a:spcBef>
                        <a:spcAft>
                          <a:spcPts val="0"/>
                        </a:spcAft>
                      </a:pPr>
                      <a:r>
                        <a:rPr lang="en-US" sz="1600" dirty="0" smtClean="0"/>
                        <a:t>2011-2012</a:t>
                      </a:r>
                      <a:endParaRPr lang="en-US" sz="1600" b="0" dirty="0" smtClean="0">
                        <a:latin typeface="+mj-lt"/>
                      </a:endParaRPr>
                    </a:p>
                  </a:txBody>
                  <a:tcPr marL="68580" marR="68580" marT="0" marB="0"/>
                </a:tc>
                <a:tc>
                  <a:txBody>
                    <a:bodyPr/>
                    <a:lstStyle/>
                    <a:p>
                      <a:pPr marL="0" marR="0" algn="ctr">
                        <a:spcBef>
                          <a:spcPts val="0"/>
                        </a:spcBef>
                        <a:spcAft>
                          <a:spcPts val="0"/>
                        </a:spcAft>
                      </a:pPr>
                      <a:r>
                        <a:rPr lang="en-US" sz="1600" dirty="0" smtClean="0"/>
                        <a:t>3.6</a:t>
                      </a:r>
                      <a:r>
                        <a:rPr lang="en-US" sz="1600" baseline="0" dirty="0" smtClean="0"/>
                        <a:t> (4.0)</a:t>
                      </a:r>
                      <a:endParaRPr lang="en-US" sz="1600" b="0" dirty="0">
                        <a:solidFill>
                          <a:srgbClr val="002060"/>
                        </a:solidFill>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4.07 (4.0)</a:t>
                      </a:r>
                      <a:endParaRPr lang="en-US" sz="1600" b="0" dirty="0" smtClean="0">
                        <a:solidFill>
                          <a:srgbClr val="002060"/>
                        </a:solidFill>
                        <a:latin typeface="+mj-lt"/>
                        <a:ea typeface="Calibri"/>
                        <a:cs typeface="Times New Roman"/>
                      </a:endParaRPr>
                    </a:p>
                  </a:txBody>
                  <a:tcPr marL="68580" marR="68580" marT="0" marB="0"/>
                </a:tc>
              </a:tr>
              <a:tr h="266356">
                <a:tc>
                  <a:txBody>
                    <a:bodyPr/>
                    <a:lstStyle/>
                    <a:p>
                      <a:pPr marL="0" marR="0" algn="ctr">
                        <a:spcBef>
                          <a:spcPts val="0"/>
                        </a:spcBef>
                        <a:spcAft>
                          <a:spcPts val="0"/>
                        </a:spcAft>
                      </a:pPr>
                      <a:r>
                        <a:rPr lang="en-US" sz="1600" dirty="0" smtClean="0"/>
                        <a:t>2012-2013</a:t>
                      </a:r>
                      <a:endParaRPr lang="en-US" sz="1600" b="0" dirty="0">
                        <a:solidFill>
                          <a:schemeClr val="tx1"/>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smtClean="0"/>
                        <a:t>3.0 (3.4)</a:t>
                      </a:r>
                      <a:endParaRPr lang="en-US" sz="1600" b="0" dirty="0">
                        <a:solidFill>
                          <a:schemeClr val="tx1"/>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600" dirty="0" smtClean="0"/>
                        <a:t>4.2 (4.3)</a:t>
                      </a:r>
                      <a:endParaRPr lang="en-US" sz="1600" b="0" dirty="0">
                        <a:solidFill>
                          <a:schemeClr val="tx1"/>
                        </a:solidFill>
                        <a:latin typeface="+mj-lt"/>
                        <a:ea typeface="Calibri"/>
                        <a:cs typeface="Times New Roman"/>
                      </a:endParaRPr>
                    </a:p>
                  </a:txBody>
                  <a:tcPr marL="68580" marR="68580" marT="0" marB="0"/>
                </a:tc>
              </a:tr>
              <a:tr h="266356">
                <a:tc>
                  <a:txBody>
                    <a:bodyPr/>
                    <a:lstStyle/>
                    <a:p>
                      <a:pPr marL="0" marR="0" algn="ctr">
                        <a:spcBef>
                          <a:spcPts val="0"/>
                        </a:spcBef>
                        <a:spcAft>
                          <a:spcPts val="0"/>
                        </a:spcAft>
                      </a:pPr>
                      <a:r>
                        <a:rPr lang="en-US" sz="1600" dirty="0" smtClean="0"/>
                        <a:t>2013-2014</a:t>
                      </a:r>
                      <a:endParaRPr lang="en-US" sz="1600" b="0" dirty="0">
                        <a:solidFill>
                          <a:schemeClr val="tx1"/>
                        </a:solidFill>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3.6</a:t>
                      </a:r>
                      <a:r>
                        <a:rPr lang="en-US" sz="1600" kern="1200" baseline="0" dirty="0" smtClean="0"/>
                        <a:t> (3.4)</a:t>
                      </a:r>
                      <a:endParaRPr lang="en-US" sz="1600" b="0" kern="1200" dirty="0" smtClean="0">
                        <a:solidFill>
                          <a:schemeClr val="tx1"/>
                        </a:solidFill>
                        <a:latin typeface="+mn-lt"/>
                        <a:ea typeface="Calibri"/>
                        <a:cs typeface="Times New Roman"/>
                      </a:endParaRPr>
                    </a:p>
                  </a:txBody>
                  <a:tcPr marL="68580" marR="68580" marT="0" marB="0"/>
                </a:tc>
                <a:tc>
                  <a:txBody>
                    <a:bodyPr/>
                    <a:lstStyle/>
                    <a:p>
                      <a:pPr marL="0" marR="0" algn="ctr">
                        <a:spcBef>
                          <a:spcPts val="0"/>
                        </a:spcBef>
                        <a:spcAft>
                          <a:spcPts val="0"/>
                        </a:spcAft>
                      </a:pPr>
                      <a:r>
                        <a:rPr lang="en-US" sz="1600" b="0" dirty="0" smtClean="0">
                          <a:solidFill>
                            <a:schemeClr val="tx1"/>
                          </a:solidFill>
                          <a:latin typeface="+mj-lt"/>
                          <a:ea typeface="Calibri"/>
                          <a:cs typeface="Times New Roman"/>
                        </a:rPr>
                        <a:t>4.0 (4.46)</a:t>
                      </a:r>
                      <a:endParaRPr lang="en-US" sz="1600" b="0" dirty="0">
                        <a:solidFill>
                          <a:schemeClr val="tx1"/>
                        </a:solidFill>
                        <a:latin typeface="+mj-lt"/>
                        <a:ea typeface="Calibri"/>
                        <a:cs typeface="Times New Roman"/>
                      </a:endParaRPr>
                    </a:p>
                  </a:txBody>
                  <a:tcPr marL="68580" marR="68580" marT="0" marB="0"/>
                </a:tc>
              </a:tr>
              <a:tr h="266356">
                <a:tc>
                  <a:txBody>
                    <a:bodyPr/>
                    <a:lstStyle/>
                    <a:p>
                      <a:pPr marL="0" marR="0" algn="ctr">
                        <a:spcBef>
                          <a:spcPts val="0"/>
                        </a:spcBef>
                        <a:spcAft>
                          <a:spcPts val="0"/>
                        </a:spcAft>
                      </a:pPr>
                      <a:r>
                        <a:rPr lang="en-US" sz="1600" b="0" dirty="0" smtClean="0">
                          <a:solidFill>
                            <a:schemeClr val="tx1"/>
                          </a:solidFill>
                          <a:latin typeface="+mj-lt"/>
                          <a:ea typeface="Calibri"/>
                          <a:cs typeface="Times New Roman"/>
                        </a:rPr>
                        <a:t>2014-2015</a:t>
                      </a:r>
                      <a:endParaRPr lang="en-US" sz="1600" b="0" dirty="0">
                        <a:solidFill>
                          <a:schemeClr val="tx1"/>
                        </a:solidFill>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latin typeface="+mn-lt"/>
                          <a:ea typeface="Calibri"/>
                          <a:cs typeface="Times New Roman"/>
                        </a:rPr>
                        <a:t>3.6 (4.0)</a:t>
                      </a:r>
                    </a:p>
                  </a:txBody>
                  <a:tcPr marL="68580" marR="68580" marT="0" marB="0"/>
                </a:tc>
                <a:tc>
                  <a:txBody>
                    <a:bodyPr/>
                    <a:lstStyle/>
                    <a:p>
                      <a:pPr marL="0" marR="0" algn="ctr">
                        <a:spcBef>
                          <a:spcPts val="0"/>
                        </a:spcBef>
                        <a:spcAft>
                          <a:spcPts val="0"/>
                        </a:spcAft>
                      </a:pPr>
                      <a:endParaRPr lang="en-US" sz="1600" b="0" dirty="0">
                        <a:solidFill>
                          <a:schemeClr val="tx1"/>
                        </a:solidFill>
                        <a:latin typeface="+mj-lt"/>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245002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117" y="501869"/>
            <a:ext cx="7315200" cy="685800"/>
          </a:xfrm>
        </p:spPr>
        <p:txBody>
          <a:bodyPr/>
          <a:lstStyle/>
          <a:p>
            <a:r>
              <a:rPr lang="en-US" b="1" dirty="0" smtClean="0">
                <a:solidFill>
                  <a:srgbClr val="002060"/>
                </a:solidFill>
              </a:rPr>
              <a:t>MyEvaluations.com</a:t>
            </a:r>
            <a:endParaRPr lang="en-US" b="1" dirty="0">
              <a:solidFill>
                <a:srgbClr val="002060"/>
              </a:solidFill>
            </a:endParaRPr>
          </a:p>
        </p:txBody>
      </p:sp>
      <p:pic>
        <p:nvPicPr>
          <p:cNvPr id="4" name="Content Placeholder 3"/>
          <p:cNvPicPr>
            <a:picLocks noGrp="1"/>
          </p:cNvPicPr>
          <p:nvPr>
            <p:ph idx="1"/>
          </p:nvPr>
        </p:nvPicPr>
        <p:blipFill>
          <a:blip r:embed="rId2" cstate="print"/>
          <a:srcRect t="12676" r="2083" b="4225"/>
          <a:stretch>
            <a:fillRect/>
          </a:stretch>
        </p:blipFill>
        <p:spPr bwMode="auto">
          <a:xfrm>
            <a:off x="472857" y="1003368"/>
            <a:ext cx="7920515" cy="5083533"/>
          </a:xfrm>
          <a:prstGeom prst="rect">
            <a:avLst/>
          </a:prstGeom>
          <a:noFill/>
          <a:ln w="9525">
            <a:noFill/>
            <a:miter lim="800000"/>
            <a:headEnd/>
            <a:tailEnd/>
          </a:ln>
        </p:spPr>
      </p:pic>
    </p:spTree>
    <p:extLst>
      <p:ext uri="{BB962C8B-B14F-4D97-AF65-F5344CB8AC3E}">
        <p14:creationId xmlns:p14="http://schemas.microsoft.com/office/powerpoint/2010/main" val="2156805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33" y="745766"/>
            <a:ext cx="6757347" cy="525062"/>
          </a:xfrm>
        </p:spPr>
        <p:txBody>
          <a:bodyPr/>
          <a:lstStyle/>
          <a:p>
            <a:r>
              <a:rPr lang="en-US" sz="2800" b="1" dirty="0" smtClean="0">
                <a:solidFill>
                  <a:schemeClr val="tx2"/>
                </a:solidFill>
              </a:rPr>
              <a:t>CHCI Residency Program Today</a:t>
            </a:r>
            <a:endParaRPr lang="en-US" sz="2800" b="1" dirty="0">
              <a:solidFill>
                <a:schemeClr val="tx2"/>
              </a:solidFill>
            </a:endParaRPr>
          </a:p>
        </p:txBody>
      </p:sp>
      <p:pic>
        <p:nvPicPr>
          <p:cNvPr id="6" name="Picture 2" descr="S:\Nurse Practitioner Residency Program\Website 2010- Triple Frog\Photos\Picture 878.jpg"/>
          <p:cNvPicPr>
            <a:picLocks noChangeAspect="1" noChangeArrowheads="1"/>
          </p:cNvPicPr>
          <p:nvPr/>
        </p:nvPicPr>
        <p:blipFill rotWithShape="1">
          <a:blip r:embed="rId2" cstate="print"/>
          <a:srcRect l="6102" r="4008"/>
          <a:stretch/>
        </p:blipFill>
        <p:spPr bwMode="auto">
          <a:xfrm>
            <a:off x="6518511" y="1091822"/>
            <a:ext cx="2142698" cy="1589112"/>
          </a:xfrm>
          <a:prstGeom prst="rect">
            <a:avLst/>
          </a:prstGeom>
          <a:ln>
            <a:noFill/>
          </a:ln>
          <a:effectLst>
            <a:softEdge rad="112500"/>
          </a:effectLst>
        </p:spPr>
      </p:pic>
      <p:pic>
        <p:nvPicPr>
          <p:cNvPr id="7" name="Picture 2"/>
          <p:cNvPicPr>
            <a:picLocks noChangeAspect="1" noChangeArrowheads="1"/>
          </p:cNvPicPr>
          <p:nvPr/>
        </p:nvPicPr>
        <p:blipFill>
          <a:blip r:embed="rId3" cstate="print"/>
          <a:srcRect/>
          <a:stretch>
            <a:fillRect/>
          </a:stretch>
        </p:blipFill>
        <p:spPr bwMode="auto">
          <a:xfrm>
            <a:off x="6518511" y="2836270"/>
            <a:ext cx="2142697" cy="1553724"/>
          </a:xfrm>
          <a:prstGeom prst="rect">
            <a:avLst/>
          </a:prstGeom>
          <a:ln>
            <a:noFill/>
          </a:ln>
          <a:effectLst>
            <a:softEdge rad="112500"/>
          </a:effec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4933" t="16298" r="2716" b="2217"/>
          <a:stretch>
            <a:fillRect/>
          </a:stretch>
        </p:blipFill>
        <p:spPr bwMode="auto">
          <a:xfrm>
            <a:off x="6103960" y="4618968"/>
            <a:ext cx="2971800" cy="1748118"/>
          </a:xfrm>
          <a:prstGeom prst="rect">
            <a:avLst/>
          </a:prstGeom>
          <a:ln>
            <a:noFill/>
          </a:ln>
          <a:effectLst>
            <a:softEdge rad="112500"/>
          </a:effectLst>
        </p:spPr>
      </p:pic>
      <p:sp>
        <p:nvSpPr>
          <p:cNvPr id="9" name="TextBox 8"/>
          <p:cNvSpPr txBox="1"/>
          <p:nvPr/>
        </p:nvSpPr>
        <p:spPr>
          <a:xfrm>
            <a:off x="238834" y="1412529"/>
            <a:ext cx="5641106" cy="4770537"/>
          </a:xfrm>
          <a:prstGeom prst="rect">
            <a:avLst/>
          </a:prstGeom>
          <a:solidFill>
            <a:schemeClr val="accent3">
              <a:lumMod val="20000"/>
              <a:lumOff val="80000"/>
            </a:schemeClr>
          </a:solidFill>
          <a:ln w="28575">
            <a:noFill/>
          </a:ln>
          <a:effectLst>
            <a:glow rad="228600">
              <a:schemeClr val="accent5">
                <a:satMod val="175000"/>
                <a:alpha val="40000"/>
              </a:schemeClr>
            </a:glow>
            <a:softEdge rad="63500"/>
          </a:effectLst>
        </p:spPr>
        <p:txBody>
          <a:bodyPr wrap="square" rtlCol="0">
            <a:spAutoFit/>
          </a:bodyPr>
          <a:lstStyle/>
          <a:p>
            <a:pPr marL="342900" indent="-342900">
              <a:buFont typeface="Arial" panose="020B0604020202020204" pitchFamily="34" charset="0"/>
              <a:buChar char="•"/>
            </a:pPr>
            <a:r>
              <a:rPr lang="en-US" sz="1600" dirty="0" smtClean="0">
                <a:solidFill>
                  <a:srgbClr val="002060"/>
                </a:solidFill>
                <a:latin typeface="Californian FB" panose="0207040306080B030204" pitchFamily="18" charset="0"/>
              </a:rPr>
              <a:t>CHC has graduated 36 FNPs. </a:t>
            </a:r>
            <a:r>
              <a:rPr lang="en-US" sz="1600" dirty="0">
                <a:solidFill>
                  <a:srgbClr val="002060"/>
                </a:solidFill>
                <a:latin typeface="Californian FB" panose="0207040306080B030204" pitchFamily="18" charset="0"/>
              </a:rPr>
              <a:t> </a:t>
            </a:r>
            <a:r>
              <a:rPr lang="en-US" sz="1600" dirty="0" smtClean="0">
                <a:solidFill>
                  <a:srgbClr val="002060"/>
                </a:solidFill>
                <a:latin typeface="Californian FB" panose="0207040306080B030204" pitchFamily="18" charset="0"/>
              </a:rPr>
              <a:t> 0 % drop-out rate.</a:t>
            </a:r>
          </a:p>
          <a:p>
            <a:pPr marL="342900" indent="-342900">
              <a:buFont typeface="Arial" panose="020B0604020202020204" pitchFamily="34" charset="0"/>
              <a:buChar char="•"/>
            </a:pPr>
            <a:endParaRPr lang="en-US" sz="1600" dirty="0">
              <a:solidFill>
                <a:srgbClr val="002060"/>
              </a:solidFill>
              <a:latin typeface="Californian FB" panose="0207040306080B030204" pitchFamily="18" charset="0"/>
            </a:endParaRPr>
          </a:p>
          <a:p>
            <a:pPr marL="342900" indent="-342900">
              <a:buFont typeface="Arial" panose="020B0604020202020204" pitchFamily="34" charset="0"/>
              <a:buChar char="•"/>
            </a:pPr>
            <a:r>
              <a:rPr lang="en-US" sz="1600" dirty="0" smtClean="0">
                <a:solidFill>
                  <a:srgbClr val="002060"/>
                </a:solidFill>
                <a:latin typeface="Californian FB" panose="0207040306080B030204" pitchFamily="18" charset="0"/>
              </a:rPr>
              <a:t>Nationally, about 150 NPs have completed post grad primary care residencies. VA System has become strong partner.</a:t>
            </a:r>
          </a:p>
          <a:p>
            <a:pPr marL="342900" indent="-342900">
              <a:buFont typeface="Arial" panose="020B0604020202020204" pitchFamily="34" charset="0"/>
              <a:buChar char="•"/>
            </a:pPr>
            <a:endParaRPr lang="en-US" sz="1600" dirty="0">
              <a:solidFill>
                <a:srgbClr val="002060"/>
              </a:solidFill>
              <a:latin typeface="Californian FB" panose="0207040306080B030204" pitchFamily="18" charset="0"/>
            </a:endParaRPr>
          </a:p>
          <a:p>
            <a:pPr marL="342900" indent="-342900">
              <a:buFont typeface="Arial" panose="020B0604020202020204" pitchFamily="34" charset="0"/>
              <a:buChar char="•"/>
            </a:pPr>
            <a:r>
              <a:rPr lang="en-US" sz="1600" dirty="0" smtClean="0">
                <a:solidFill>
                  <a:srgbClr val="002060"/>
                </a:solidFill>
                <a:latin typeface="Californian FB" panose="0207040306080B030204" pitchFamily="18" charset="0"/>
              </a:rPr>
              <a:t>Two programs (FQHC and NMHC)  ended when funding ended.</a:t>
            </a:r>
          </a:p>
          <a:p>
            <a:pPr marL="342900" indent="-342900">
              <a:buFont typeface="Arial" panose="020B0604020202020204" pitchFamily="34" charset="0"/>
              <a:buChar char="•"/>
            </a:pPr>
            <a:endParaRPr lang="en-US" sz="1600" dirty="0">
              <a:solidFill>
                <a:srgbClr val="002060"/>
              </a:solidFill>
              <a:latin typeface="Californian FB" panose="0207040306080B030204" pitchFamily="18" charset="0"/>
            </a:endParaRPr>
          </a:p>
          <a:p>
            <a:pPr marL="342900" indent="-342900">
              <a:buFont typeface="Arial" panose="020B0604020202020204" pitchFamily="34" charset="0"/>
              <a:buChar char="•"/>
            </a:pPr>
            <a:r>
              <a:rPr lang="en-US" sz="1600" dirty="0" smtClean="0">
                <a:solidFill>
                  <a:srgbClr val="002060"/>
                </a:solidFill>
                <a:latin typeface="Californian FB" panose="0207040306080B030204" pitchFamily="18" charset="0"/>
              </a:rPr>
              <a:t>CHC developed model of “remote hosting” of NP Residency programs with shared didactics, learning sessions, and orientation.</a:t>
            </a:r>
          </a:p>
          <a:p>
            <a:endParaRPr lang="en-US" sz="1600" dirty="0" smtClean="0">
              <a:solidFill>
                <a:srgbClr val="002060"/>
              </a:solidFill>
              <a:latin typeface="Californian FB" panose="0207040306080B030204" pitchFamily="18" charset="0"/>
            </a:endParaRPr>
          </a:p>
          <a:p>
            <a:pPr marL="342900" indent="-342900">
              <a:buFont typeface="Arial" panose="020B0604020202020204" pitchFamily="34" charset="0"/>
              <a:buChar char="•"/>
            </a:pPr>
            <a:r>
              <a:rPr lang="en-US" sz="1600" dirty="0" smtClean="0">
                <a:solidFill>
                  <a:srgbClr val="002060"/>
                </a:solidFill>
                <a:latin typeface="Californian FB" panose="0207040306080B030204" pitchFamily="18" charset="0"/>
              </a:rPr>
              <a:t>CHC and VA are Implementing a Psychiatric APRN Residency</a:t>
            </a:r>
          </a:p>
          <a:p>
            <a:pPr marL="342900" indent="-342900">
              <a:buFont typeface="Arial" panose="020B0604020202020204" pitchFamily="34" charset="0"/>
              <a:buChar char="•"/>
            </a:pPr>
            <a:endParaRPr lang="en-US" sz="1600" dirty="0">
              <a:solidFill>
                <a:srgbClr val="002060"/>
              </a:solidFill>
              <a:latin typeface="Californian FB" panose="0207040306080B030204" pitchFamily="18" charset="0"/>
            </a:endParaRPr>
          </a:p>
          <a:p>
            <a:pPr marL="342900" indent="-342900">
              <a:buFont typeface="Arial" panose="020B0604020202020204" pitchFamily="34" charset="0"/>
              <a:buChar char="•"/>
            </a:pPr>
            <a:r>
              <a:rPr lang="en-US" sz="1600" dirty="0" smtClean="0">
                <a:solidFill>
                  <a:srgbClr val="002060"/>
                </a:solidFill>
                <a:latin typeface="Californian FB" panose="0207040306080B030204" pitchFamily="18" charset="0"/>
              </a:rPr>
              <a:t>Continuing aggressive efforts to secure legislative support for national funding of NP Residency</a:t>
            </a:r>
          </a:p>
          <a:p>
            <a:pPr marL="342900" indent="-342900">
              <a:buFont typeface="Arial" panose="020B0604020202020204" pitchFamily="34" charset="0"/>
              <a:buChar char="•"/>
            </a:pPr>
            <a:endParaRPr lang="en-US" sz="1600" dirty="0">
              <a:solidFill>
                <a:srgbClr val="002060"/>
              </a:solidFill>
              <a:latin typeface="Californian FB" panose="0207040306080B030204" pitchFamily="18" charset="0"/>
            </a:endParaRPr>
          </a:p>
          <a:p>
            <a:pPr marL="342900" indent="-342900">
              <a:buFont typeface="Arial" panose="020B0604020202020204" pitchFamily="34" charset="0"/>
              <a:buChar char="•"/>
            </a:pPr>
            <a:r>
              <a:rPr lang="en-US" sz="1600" dirty="0" smtClean="0">
                <a:solidFill>
                  <a:srgbClr val="002060"/>
                </a:solidFill>
                <a:latin typeface="Californian FB" panose="0207040306080B030204" pitchFamily="18" charset="0"/>
              </a:rPr>
              <a:t>Added staff to focus on consortium and growth</a:t>
            </a:r>
            <a:endParaRPr lang="en-US" sz="1600" dirty="0">
              <a:solidFill>
                <a:srgbClr val="002060"/>
              </a:solidFill>
              <a:latin typeface="Californian FB" panose="0207040306080B0302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907" y="3352799"/>
            <a:ext cx="731293" cy="731293"/>
          </a:xfrm>
          <a:prstGeom prst="rect">
            <a:avLst/>
          </a:prstGeom>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91294" y="3904366"/>
            <a:ext cx="971256" cy="971256"/>
          </a:xfrm>
          <a:prstGeom prst="rect">
            <a:avLst/>
          </a:prstGeom>
          <a:ln>
            <a:noFill/>
          </a:ln>
          <a:effectLst>
            <a:softEdge rad="112500"/>
          </a:effectLst>
        </p:spPr>
      </p:pic>
    </p:spTree>
    <p:extLst>
      <p:ext uri="{BB962C8B-B14F-4D97-AF65-F5344CB8AC3E}">
        <p14:creationId xmlns:p14="http://schemas.microsoft.com/office/powerpoint/2010/main" val="694718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sz="2400" dirty="0">
                <a:solidFill>
                  <a:srgbClr val="17375E"/>
                </a:solidFill>
              </a:rPr>
              <a:t>Amy Barton, PhD, RN, FAAN</a:t>
            </a:r>
          </a:p>
          <a:p>
            <a:pPr lvl="1" algn="ctr">
              <a:buFont typeface="Wingdings" charset="2"/>
              <a:buChar char="v"/>
            </a:pPr>
            <a:r>
              <a:rPr lang="en-US" sz="2400" dirty="0">
                <a:solidFill>
                  <a:srgbClr val="17375E"/>
                </a:solidFill>
              </a:rPr>
              <a:t>Associate Dean &amp; Professor</a:t>
            </a:r>
          </a:p>
          <a:p>
            <a:pPr lvl="1" algn="ctr">
              <a:buFont typeface="Wingdings" charset="2"/>
              <a:buChar char="v"/>
            </a:pPr>
            <a:r>
              <a:rPr lang="en-US" sz="2400" dirty="0">
                <a:solidFill>
                  <a:srgbClr val="17375E"/>
                </a:solidFill>
              </a:rPr>
              <a:t>University of Colorado</a:t>
            </a:r>
          </a:p>
          <a:p>
            <a:pPr algn="ctr"/>
            <a:endParaRPr lang="en-US" sz="2400" dirty="0">
              <a:solidFill>
                <a:srgbClr val="17375E"/>
              </a:solidFill>
            </a:endParaRPr>
          </a:p>
          <a:p>
            <a:pPr algn="ctr"/>
            <a:r>
              <a:rPr lang="en-US" sz="2400" dirty="0">
                <a:solidFill>
                  <a:srgbClr val="17375E"/>
                </a:solidFill>
              </a:rPr>
              <a:t>On behalf of…</a:t>
            </a:r>
          </a:p>
          <a:p>
            <a:pPr algn="ctr"/>
            <a:r>
              <a:rPr lang="en-US" sz="2400" dirty="0">
                <a:solidFill>
                  <a:srgbClr val="17375E"/>
                </a:solidFill>
              </a:rPr>
              <a:t>Margaret Flinter, APRN, PhD, c-FNP, FAAN, FAANP</a:t>
            </a:r>
          </a:p>
          <a:p>
            <a:pPr lvl="1" algn="ctr">
              <a:buFont typeface="Wingdings" charset="2"/>
              <a:buChar char="v"/>
            </a:pPr>
            <a:r>
              <a:rPr lang="en-US" sz="2400" dirty="0">
                <a:solidFill>
                  <a:schemeClr val="tx2">
                    <a:lumMod val="50000"/>
                  </a:schemeClr>
                </a:solidFill>
              </a:rPr>
              <a:t>Senior Vice President and Clinical Director</a:t>
            </a:r>
          </a:p>
          <a:p>
            <a:pPr lvl="1" algn="ctr">
              <a:buFont typeface="Wingdings" charset="2"/>
              <a:buChar char="v"/>
            </a:pPr>
            <a:r>
              <a:rPr lang="en-US" sz="2400" dirty="0">
                <a:solidFill>
                  <a:schemeClr val="tx2">
                    <a:lumMod val="50000"/>
                  </a:schemeClr>
                </a:solidFill>
              </a:rPr>
              <a:t>Community Health Center, </a:t>
            </a:r>
            <a:r>
              <a:rPr lang="en-US" sz="2400" dirty="0" smtClean="0">
                <a:solidFill>
                  <a:schemeClr val="tx2">
                    <a:lumMod val="50000"/>
                  </a:schemeClr>
                </a:solidFill>
              </a:rPr>
              <a:t>Inc.</a:t>
            </a:r>
            <a:endParaRPr lang="en-US" sz="2400" b="1" dirty="0"/>
          </a:p>
        </p:txBody>
      </p:sp>
      <p:sp>
        <p:nvSpPr>
          <p:cNvPr id="3" name="Title 2"/>
          <p:cNvSpPr>
            <a:spLocks noGrp="1"/>
          </p:cNvSpPr>
          <p:nvPr>
            <p:ph type="ctrTitle"/>
          </p:nvPr>
        </p:nvSpPr>
        <p:spPr/>
        <p:txBody>
          <a:bodyPr/>
          <a:lstStyle/>
          <a:p>
            <a:pPr algn="ctr"/>
            <a:r>
              <a:rPr lang="en-US" dirty="0" smtClean="0"/>
              <a:t>Presented By:</a:t>
            </a:r>
            <a:endParaRPr lang="en-US" dirty="0"/>
          </a:p>
        </p:txBody>
      </p:sp>
    </p:spTree>
    <p:extLst>
      <p:ext uri="{BB962C8B-B14F-4D97-AF65-F5344CB8AC3E}">
        <p14:creationId xmlns:p14="http://schemas.microsoft.com/office/powerpoint/2010/main" val="2375030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0" y="571500"/>
            <a:ext cx="7315200" cy="685800"/>
          </a:xfrm>
        </p:spPr>
        <p:txBody>
          <a:bodyPr/>
          <a:lstStyle/>
          <a:p>
            <a:r>
              <a:rPr lang="en-US" dirty="0" smtClean="0">
                <a:solidFill>
                  <a:srgbClr val="002060"/>
                </a:solidFill>
              </a:rPr>
              <a:t>Replicability and Spread</a:t>
            </a:r>
            <a:endParaRPr lang="en-US" dirty="0">
              <a:solidFill>
                <a:srgbClr val="002060"/>
              </a:solidFill>
            </a:endParaRPr>
          </a:p>
        </p:txBody>
      </p:sp>
      <p:sp>
        <p:nvSpPr>
          <p:cNvPr id="3" name="Content Placeholder 2"/>
          <p:cNvSpPr>
            <a:spLocks noGrp="1"/>
          </p:cNvSpPr>
          <p:nvPr>
            <p:ph idx="1"/>
          </p:nvPr>
        </p:nvSpPr>
        <p:spPr>
          <a:xfrm>
            <a:off x="571500" y="1257300"/>
            <a:ext cx="8039100" cy="4838700"/>
          </a:xfrm>
        </p:spPr>
        <p:txBody>
          <a:bodyPr/>
          <a:lstStyle/>
          <a:p>
            <a:pPr marL="285750" indent="-285750">
              <a:buFont typeface="Arial" panose="020B0604020202020204" pitchFamily="34" charset="0"/>
              <a:buChar char="•"/>
              <a:defRPr/>
            </a:pPr>
            <a:r>
              <a:rPr lang="en-US" kern="0" dirty="0" smtClean="0">
                <a:solidFill>
                  <a:schemeClr val="tx2"/>
                </a:solidFill>
              </a:rPr>
              <a:t>Our </a:t>
            </a:r>
            <a:r>
              <a:rPr lang="en-US" kern="0" dirty="0">
                <a:solidFill>
                  <a:schemeClr val="tx2"/>
                </a:solidFill>
              </a:rPr>
              <a:t>goal is national replication of CHC’s model of residency training for primary care  nurse </a:t>
            </a:r>
            <a:r>
              <a:rPr lang="en-US" kern="0" dirty="0" smtClean="0">
                <a:solidFill>
                  <a:schemeClr val="tx2"/>
                </a:solidFill>
              </a:rPr>
              <a:t>practitioners, particularly in the nation’s safety net.</a:t>
            </a:r>
          </a:p>
          <a:p>
            <a:pPr marL="285750" indent="-285750">
              <a:buFont typeface="Arial" panose="020B0604020202020204" pitchFamily="34" charset="0"/>
              <a:buChar char="•"/>
              <a:defRPr/>
            </a:pPr>
            <a:r>
              <a:rPr lang="en-US" kern="0" dirty="0" smtClean="0">
                <a:solidFill>
                  <a:schemeClr val="tx2"/>
                </a:solidFill>
              </a:rPr>
              <a:t>CHC</a:t>
            </a:r>
            <a:r>
              <a:rPr lang="en-US" kern="0" dirty="0">
                <a:solidFill>
                  <a:schemeClr val="tx2"/>
                </a:solidFill>
              </a:rPr>
              <a:t>, Inc. will continue to support organizations interested in implementing NP residency </a:t>
            </a:r>
            <a:r>
              <a:rPr lang="en-US" kern="0" dirty="0" smtClean="0">
                <a:solidFill>
                  <a:schemeClr val="tx2"/>
                </a:solidFill>
              </a:rPr>
              <a:t>programs, from sharing existing material, to formal consulting,  to full remote hosting of NP Residency Programs</a:t>
            </a:r>
          </a:p>
          <a:p>
            <a:pPr marL="285750" indent="-285750">
              <a:buFont typeface="Arial" panose="020B0604020202020204" pitchFamily="34" charset="0"/>
              <a:buChar char="•"/>
              <a:defRPr/>
            </a:pPr>
            <a:r>
              <a:rPr lang="en-US" kern="0" dirty="0" smtClean="0">
                <a:solidFill>
                  <a:schemeClr val="tx2"/>
                </a:solidFill>
              </a:rPr>
              <a:t>Currently </a:t>
            </a:r>
            <a:r>
              <a:rPr lang="en-US" kern="0" dirty="0">
                <a:solidFill>
                  <a:schemeClr val="tx2"/>
                </a:solidFill>
              </a:rPr>
              <a:t>there are </a:t>
            </a:r>
            <a:r>
              <a:rPr lang="en-US" kern="0" dirty="0" smtClean="0">
                <a:solidFill>
                  <a:schemeClr val="tx2"/>
                </a:solidFill>
              </a:rPr>
              <a:t>23 </a:t>
            </a:r>
            <a:r>
              <a:rPr lang="en-US" kern="0" dirty="0">
                <a:solidFill>
                  <a:schemeClr val="tx2"/>
                </a:solidFill>
              </a:rPr>
              <a:t>Primary Care Nurse Practitioner Residency programs across the country with </a:t>
            </a:r>
            <a:r>
              <a:rPr lang="en-US" kern="0" dirty="0" smtClean="0">
                <a:solidFill>
                  <a:schemeClr val="tx2"/>
                </a:solidFill>
              </a:rPr>
              <a:t>12 </a:t>
            </a:r>
            <a:r>
              <a:rPr lang="en-US" kern="0" dirty="0">
                <a:solidFill>
                  <a:schemeClr val="tx2"/>
                </a:solidFill>
              </a:rPr>
              <a:t>or more programs planning to launch in </a:t>
            </a:r>
            <a:r>
              <a:rPr lang="en-US" kern="0" dirty="0" smtClean="0">
                <a:solidFill>
                  <a:schemeClr val="tx2"/>
                </a:solidFill>
              </a:rPr>
              <a:t>2015</a:t>
            </a:r>
          </a:p>
          <a:p>
            <a:pPr marL="285750" indent="-285750">
              <a:buFont typeface="Arial" panose="020B0604020202020204" pitchFamily="34" charset="0"/>
              <a:buChar char="•"/>
              <a:defRPr/>
            </a:pPr>
            <a:r>
              <a:rPr lang="en-US" kern="0" dirty="0" smtClean="0">
                <a:solidFill>
                  <a:schemeClr val="tx2"/>
                </a:solidFill>
              </a:rPr>
              <a:t>Current </a:t>
            </a:r>
            <a:r>
              <a:rPr lang="en-US" kern="0" dirty="0">
                <a:solidFill>
                  <a:schemeClr val="tx2"/>
                </a:solidFill>
              </a:rPr>
              <a:t>NP residency programs exist in FQHCs, NMHCs, Health Centers, </a:t>
            </a:r>
            <a:r>
              <a:rPr lang="en-US" kern="0" dirty="0" smtClean="0">
                <a:solidFill>
                  <a:schemeClr val="tx2"/>
                </a:solidFill>
              </a:rPr>
              <a:t>major hospital and health systems, </a:t>
            </a:r>
            <a:r>
              <a:rPr lang="en-US" kern="0" dirty="0">
                <a:solidFill>
                  <a:schemeClr val="tx2"/>
                </a:solidFill>
              </a:rPr>
              <a:t>and the Veterans Administration </a:t>
            </a:r>
            <a:r>
              <a:rPr lang="en-US" kern="0" dirty="0" smtClean="0">
                <a:solidFill>
                  <a:schemeClr val="tx2"/>
                </a:solidFill>
              </a:rPr>
              <a:t>System.</a:t>
            </a:r>
          </a:p>
          <a:p>
            <a:pPr marL="285750" indent="-285750">
              <a:buFont typeface="Arial" panose="020B0604020202020204" pitchFamily="34" charset="0"/>
              <a:buChar char="•"/>
              <a:defRPr/>
            </a:pPr>
            <a:r>
              <a:rPr lang="en-US" kern="0" dirty="0" smtClean="0">
                <a:solidFill>
                  <a:schemeClr val="tx2"/>
                </a:solidFill>
              </a:rPr>
              <a:t>Fellowships have also developed in both primary care , specialty care, and acute/hospitalist NP areas, particularly in large health systems with significant numbers of advanced practice clinicians.</a:t>
            </a:r>
          </a:p>
          <a:p>
            <a:pPr marL="285750" indent="-285750">
              <a:buFont typeface="Arial" panose="020B0604020202020204" pitchFamily="34" charset="0"/>
              <a:buChar char="•"/>
              <a:defRPr/>
            </a:pPr>
            <a:endParaRPr lang="en-US" kern="0" dirty="0" smtClean="0">
              <a:solidFill>
                <a:schemeClr val="tx2"/>
              </a:solidFill>
            </a:endParaRPr>
          </a:p>
          <a:p>
            <a:pPr>
              <a:buFont typeface="Arial" pitchFamily="34" charset="0"/>
              <a:buChar char="•"/>
              <a:defRPr/>
            </a:pPr>
            <a:endParaRPr lang="en-US" sz="1800" kern="0" dirty="0">
              <a:solidFill>
                <a:schemeClr val="tx2"/>
              </a:solidFill>
            </a:endParaRPr>
          </a:p>
          <a:p>
            <a:pPr>
              <a:defRPr/>
            </a:pPr>
            <a:endParaRPr lang="en-US" sz="1600" dirty="0"/>
          </a:p>
        </p:txBody>
      </p:sp>
    </p:spTree>
    <p:extLst>
      <p:ext uri="{BB962C8B-B14F-4D97-AF65-F5344CB8AC3E}">
        <p14:creationId xmlns:p14="http://schemas.microsoft.com/office/powerpoint/2010/main" val="1106241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8903ac7-df92-4ca7-a6ed-f2203f7f09ce" descr="B269C98B-B7B6-48ED-8193-06FF0270597E@r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7" t="4288" r="3763" b="7497"/>
          <a:stretch/>
        </p:blipFill>
        <p:spPr bwMode="auto">
          <a:xfrm>
            <a:off x="1743075" y="542039"/>
            <a:ext cx="6153149" cy="605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679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86" t="6739" r="4691" b="7190"/>
          <a:stretch/>
        </p:blipFill>
        <p:spPr bwMode="auto">
          <a:xfrm>
            <a:off x="1438276" y="561975"/>
            <a:ext cx="6410324"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00514" y="6612556"/>
            <a:ext cx="1443789" cy="246221"/>
          </a:xfrm>
          <a:prstGeom prst="rect">
            <a:avLst/>
          </a:prstGeom>
          <a:noFill/>
        </p:spPr>
        <p:txBody>
          <a:bodyPr wrap="square" rtlCol="0">
            <a:spAutoFit/>
          </a:bodyPr>
          <a:lstStyle/>
          <a:p>
            <a:r>
              <a:rPr lang="en-US" sz="1000" b="1" dirty="0" smtClean="0">
                <a:solidFill>
                  <a:schemeClr val="bg1"/>
                </a:solidFill>
              </a:rPr>
              <a:t>April 2,2015</a:t>
            </a:r>
            <a:endParaRPr lang="en-US" sz="1000" b="1" dirty="0">
              <a:solidFill>
                <a:schemeClr val="bg1"/>
              </a:solidFill>
            </a:endParaRPr>
          </a:p>
        </p:txBody>
      </p:sp>
    </p:spTree>
    <p:extLst>
      <p:ext uri="{BB962C8B-B14F-4D97-AF65-F5344CB8AC3E}">
        <p14:creationId xmlns:p14="http://schemas.microsoft.com/office/powerpoint/2010/main" val="2625828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2877"/>
          <a:stretch/>
        </p:blipFill>
        <p:spPr>
          <a:xfrm>
            <a:off x="514350" y="965310"/>
            <a:ext cx="7997894" cy="2819401"/>
          </a:xfrm>
          <a:prstGeom prst="rect">
            <a:avLst/>
          </a:prstGeom>
        </p:spPr>
      </p:pic>
      <p:sp>
        <p:nvSpPr>
          <p:cNvPr id="7" name="Title 1"/>
          <p:cNvSpPr>
            <a:spLocks noGrp="1"/>
          </p:cNvSpPr>
          <p:nvPr>
            <p:ph type="title"/>
          </p:nvPr>
        </p:nvSpPr>
        <p:spPr>
          <a:xfrm>
            <a:off x="1173704" y="464032"/>
            <a:ext cx="7335672" cy="762000"/>
          </a:xfrm>
        </p:spPr>
        <p:txBody>
          <a:bodyPr/>
          <a:lstStyle/>
          <a:p>
            <a:pPr>
              <a:defRPr/>
            </a:pPr>
            <a:r>
              <a:rPr lang="en-US" b="1" dirty="0" smtClean="0">
                <a:solidFill>
                  <a:srgbClr val="002060"/>
                </a:solidFill>
              </a:rPr>
              <a:t>Remote Hosting NP Residency Programs</a:t>
            </a:r>
            <a:endParaRPr lang="en-US" b="1" dirty="0">
              <a:solidFill>
                <a:srgbClr val="002060"/>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536" t="9673" r="2895" b="14015"/>
          <a:stretch/>
        </p:blipFill>
        <p:spPr>
          <a:xfrm>
            <a:off x="1447797" y="3851385"/>
            <a:ext cx="4401437" cy="2692290"/>
          </a:xfrm>
          <a:prstGeom prst="rect">
            <a:avLst/>
          </a:prstGeom>
          <a:ln>
            <a:noFill/>
          </a:ln>
          <a:effectLst>
            <a:softEdge rad="1125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123" y="5860823"/>
            <a:ext cx="1171578" cy="401417"/>
          </a:xfrm>
          <a:prstGeom prst="rect">
            <a:avLst/>
          </a:prstGeom>
          <a:ln>
            <a:noFill/>
          </a:ln>
          <a:effectLst>
            <a:softEdge rad="112500"/>
          </a:effectLst>
        </p:spPr>
      </p:pic>
      <p:pic>
        <p:nvPicPr>
          <p:cNvPr id="14" name="Picture 13"/>
          <p:cNvPicPr/>
          <p:nvPr/>
        </p:nvPicPr>
        <p:blipFill rotWithShape="1">
          <a:blip r:embed="rId5" cstate="print">
            <a:extLst>
              <a:ext uri="{28A0092B-C50C-407E-A947-70E740481C1C}">
                <a14:useLocalDpi xmlns:a14="http://schemas.microsoft.com/office/drawing/2010/main" val="0"/>
              </a:ext>
            </a:extLst>
          </a:blip>
          <a:srcRect b="13297"/>
          <a:stretch/>
        </p:blipFill>
        <p:spPr bwMode="auto">
          <a:xfrm>
            <a:off x="6334122" y="3851385"/>
            <a:ext cx="1323977" cy="689044"/>
          </a:xfrm>
          <a:prstGeom prst="rect">
            <a:avLst/>
          </a:prstGeom>
          <a:ln>
            <a:noFill/>
          </a:ln>
          <a:extLst>
            <a:ext uri="{53640926-AAD7-44D8-BBD7-CCE9431645EC}">
              <a14:shadowObscured xmlns:a14="http://schemas.microsoft.com/office/drawing/2010/main"/>
            </a:ext>
          </a:extLst>
        </p:spPr>
      </p:pic>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bwMode="auto">
          <a:xfrm>
            <a:off x="6186485" y="4828052"/>
            <a:ext cx="1695450" cy="568178"/>
          </a:xfrm>
          <a:prstGeom prst="rect">
            <a:avLst/>
          </a:prstGeom>
          <a:noFill/>
          <a:ln w="9525">
            <a:noFill/>
            <a:miter lim="800000"/>
            <a:headEnd/>
            <a:tailEnd/>
          </a:ln>
        </p:spPr>
      </p:pic>
      <p:pic>
        <p:nvPicPr>
          <p:cNvPr id="16" name="Picture 15"/>
          <p:cNvPicPr/>
          <p:nvPr/>
        </p:nvPicPr>
        <p:blipFill rotWithShape="1">
          <a:blip r:embed="rId7"/>
          <a:srcRect l="17161" t="8841" r="63656" b="78344"/>
          <a:stretch/>
        </p:blipFill>
        <p:spPr bwMode="auto">
          <a:xfrm>
            <a:off x="6219823" y="5662690"/>
            <a:ext cx="1590677" cy="599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0608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552450"/>
            <a:ext cx="7315200" cy="685800"/>
          </a:xfrm>
        </p:spPr>
        <p:txBody>
          <a:bodyPr/>
          <a:lstStyle/>
          <a:p>
            <a:r>
              <a:rPr lang="en-US" b="1" dirty="0" smtClean="0">
                <a:solidFill>
                  <a:srgbClr val="002060"/>
                </a:solidFill>
              </a:rPr>
              <a:t>Accreditation</a:t>
            </a:r>
            <a:endParaRPr lang="en-US" b="1" dirty="0">
              <a:solidFill>
                <a:srgbClr val="002060"/>
              </a:solidFill>
            </a:endParaRPr>
          </a:p>
        </p:txBody>
      </p:sp>
      <p:sp>
        <p:nvSpPr>
          <p:cNvPr id="3" name="Content Placeholder 2"/>
          <p:cNvSpPr>
            <a:spLocks noGrp="1"/>
          </p:cNvSpPr>
          <p:nvPr>
            <p:ph idx="1"/>
          </p:nvPr>
        </p:nvSpPr>
        <p:spPr>
          <a:xfrm>
            <a:off x="666750" y="1123950"/>
            <a:ext cx="8020050" cy="5002213"/>
          </a:xfrm>
        </p:spPr>
        <p:txBody>
          <a:bodyPr/>
          <a:lstStyle/>
          <a:p>
            <a:pPr marL="285750" indent="-285750">
              <a:buFont typeface="Arial" pitchFamily="34" charset="0"/>
              <a:buChar char="•"/>
              <a:defRPr/>
            </a:pPr>
            <a:r>
              <a:rPr lang="en-US" sz="1800" kern="0" dirty="0">
                <a:solidFill>
                  <a:schemeClr val="tx2"/>
                </a:solidFill>
              </a:rPr>
              <a:t>Why?  To ensure high standards, </a:t>
            </a:r>
            <a:r>
              <a:rPr lang="en-US" sz="1800" kern="0" dirty="0" smtClean="0">
                <a:solidFill>
                  <a:schemeClr val="tx2"/>
                </a:solidFill>
              </a:rPr>
              <a:t>supports model </a:t>
            </a:r>
            <a:r>
              <a:rPr lang="en-US" sz="1800" kern="0" dirty="0">
                <a:solidFill>
                  <a:schemeClr val="tx2"/>
                </a:solidFill>
              </a:rPr>
              <a:t>replication,  and </a:t>
            </a:r>
            <a:r>
              <a:rPr lang="en-US" sz="1800" kern="0" dirty="0" smtClean="0">
                <a:solidFill>
                  <a:schemeClr val="tx2"/>
                </a:solidFill>
              </a:rPr>
              <a:t>be </a:t>
            </a:r>
            <a:r>
              <a:rPr lang="en-US" sz="1800" kern="0" dirty="0">
                <a:solidFill>
                  <a:schemeClr val="tx2"/>
                </a:solidFill>
              </a:rPr>
              <a:t>prepared for  future sustainable funding </a:t>
            </a:r>
            <a:r>
              <a:rPr lang="en-US" sz="1800" kern="0" dirty="0" smtClean="0">
                <a:solidFill>
                  <a:schemeClr val="tx2"/>
                </a:solidFill>
              </a:rPr>
              <a:t>stream.</a:t>
            </a:r>
            <a:endParaRPr lang="en-US" sz="1800" kern="0" dirty="0">
              <a:solidFill>
                <a:schemeClr val="tx2"/>
              </a:solidFill>
            </a:endParaRPr>
          </a:p>
          <a:p>
            <a:pPr marL="285750" indent="-285750">
              <a:buFont typeface="Arial" pitchFamily="34" charset="0"/>
              <a:buChar char="•"/>
              <a:defRPr/>
            </a:pPr>
            <a:endParaRPr lang="en-US" sz="1800" kern="0" dirty="0">
              <a:solidFill>
                <a:schemeClr val="tx2"/>
              </a:solidFill>
            </a:endParaRPr>
          </a:p>
          <a:p>
            <a:pPr marL="285750" indent="-285750">
              <a:buFont typeface="Arial" pitchFamily="34" charset="0"/>
              <a:buChar char="•"/>
              <a:defRPr/>
            </a:pPr>
            <a:r>
              <a:rPr lang="en-US" sz="1800" kern="0" dirty="0">
                <a:solidFill>
                  <a:schemeClr val="tx2"/>
                </a:solidFill>
              </a:rPr>
              <a:t>American Nurses Credentialing Center (ANCC</a:t>
            </a:r>
            <a:r>
              <a:rPr lang="en-US" sz="1800" kern="0" dirty="0" smtClean="0">
                <a:solidFill>
                  <a:schemeClr val="tx2"/>
                </a:solidFill>
              </a:rPr>
              <a:t>) issued accreditation standards for “Transition to Practice” programs for  </a:t>
            </a:r>
            <a:r>
              <a:rPr lang="en-US" sz="1800" kern="0" dirty="0">
                <a:solidFill>
                  <a:schemeClr val="tx2"/>
                </a:solidFill>
              </a:rPr>
              <a:t>newly certified advanced practice </a:t>
            </a:r>
            <a:r>
              <a:rPr lang="en-US" sz="1800" kern="0" dirty="0" smtClean="0">
                <a:solidFill>
                  <a:schemeClr val="tx2"/>
                </a:solidFill>
              </a:rPr>
              <a:t>nurses in 2014.</a:t>
            </a:r>
            <a:endParaRPr lang="en-US" sz="1800" kern="0" dirty="0">
              <a:solidFill>
                <a:schemeClr val="tx2"/>
              </a:solidFill>
            </a:endParaRPr>
          </a:p>
          <a:p>
            <a:pPr marL="285750" indent="-285750">
              <a:defRPr/>
            </a:pPr>
            <a:endParaRPr lang="en-US" sz="1800" kern="0" dirty="0">
              <a:solidFill>
                <a:schemeClr val="tx2"/>
              </a:solidFill>
            </a:endParaRPr>
          </a:p>
          <a:p>
            <a:pPr marL="285750" indent="-285750">
              <a:buFont typeface="Arial" pitchFamily="34" charset="0"/>
              <a:buChar char="•"/>
              <a:defRPr/>
            </a:pPr>
            <a:r>
              <a:rPr lang="en-US" sz="1800" kern="0" dirty="0" smtClean="0">
                <a:solidFill>
                  <a:schemeClr val="tx2"/>
                </a:solidFill>
              </a:rPr>
              <a:t>National NP Residency Training Consortium (NNPRTC) has identified accreditation of programs as a priority area. </a:t>
            </a:r>
          </a:p>
          <a:p>
            <a:pPr marL="285750" indent="-285750">
              <a:buFont typeface="Arial" pitchFamily="34" charset="0"/>
              <a:buChar char="•"/>
              <a:defRPr/>
            </a:pPr>
            <a:endParaRPr lang="en-US" sz="1800" kern="0" dirty="0">
              <a:solidFill>
                <a:schemeClr val="tx2"/>
              </a:solidFill>
            </a:endParaRPr>
          </a:p>
          <a:p>
            <a:pPr marL="285750" indent="-285750">
              <a:buFont typeface="Arial" pitchFamily="34" charset="0"/>
              <a:buChar char="•"/>
              <a:defRPr/>
            </a:pPr>
            <a:r>
              <a:rPr lang="en-US" sz="1800" kern="0" dirty="0">
                <a:solidFill>
                  <a:schemeClr val="tx2"/>
                </a:solidFill>
              </a:rPr>
              <a:t>N</a:t>
            </a:r>
            <a:r>
              <a:rPr lang="en-US" sz="1800" kern="0" dirty="0" smtClean="0">
                <a:solidFill>
                  <a:schemeClr val="tx2"/>
                </a:solidFill>
              </a:rPr>
              <a:t>NPRTC convened a national work group to develop standards (October-March 2015) and will be reviewed by members of the NNPRTC.</a:t>
            </a:r>
          </a:p>
          <a:p>
            <a:pPr>
              <a:defRPr/>
            </a:pPr>
            <a:endParaRPr lang="en-US" sz="1800" kern="0" dirty="0">
              <a:solidFill>
                <a:schemeClr val="tx2"/>
              </a:solidFill>
            </a:endParaRPr>
          </a:p>
          <a:p>
            <a:pPr marL="285750" indent="-285750">
              <a:buFont typeface="Arial" pitchFamily="34" charset="0"/>
              <a:buChar char="•"/>
              <a:defRPr/>
            </a:pPr>
            <a:r>
              <a:rPr lang="en-US" sz="1800" kern="0" dirty="0" smtClean="0">
                <a:solidFill>
                  <a:schemeClr val="tx2"/>
                </a:solidFill>
              </a:rPr>
              <a:t>Consortium moving to 501(c)(3) status to continue its efforts to educate, advocate, legislate and accredit programs.</a:t>
            </a:r>
            <a:endParaRPr lang="en-US" sz="1800" kern="0" dirty="0">
              <a:solidFill>
                <a:schemeClr val="tx2"/>
              </a:solidFill>
            </a:endParaRPr>
          </a:p>
          <a:p>
            <a:r>
              <a:rPr lang="en-US" dirty="0" smtClean="0"/>
              <a:t> </a:t>
            </a:r>
            <a:endParaRPr lang="en-US" dirty="0"/>
          </a:p>
        </p:txBody>
      </p:sp>
    </p:spTree>
    <p:extLst>
      <p:ext uri="{BB962C8B-B14F-4D97-AF65-F5344CB8AC3E}">
        <p14:creationId xmlns:p14="http://schemas.microsoft.com/office/powerpoint/2010/main" val="2323679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552450"/>
            <a:ext cx="7315200" cy="685800"/>
          </a:xfrm>
        </p:spPr>
        <p:txBody>
          <a:bodyPr/>
          <a:lstStyle/>
          <a:p>
            <a:r>
              <a:rPr lang="en-US" b="1" dirty="0" smtClean="0">
                <a:solidFill>
                  <a:srgbClr val="002060"/>
                </a:solidFill>
              </a:rPr>
              <a:t>Accreditation Standards and Curriculum</a:t>
            </a:r>
            <a:endParaRPr lang="en-US" b="1" dirty="0">
              <a:solidFill>
                <a:srgbClr val="002060"/>
              </a:solidFill>
            </a:endParaRPr>
          </a:p>
        </p:txBody>
      </p:sp>
      <p:sp>
        <p:nvSpPr>
          <p:cNvPr id="3" name="Content Placeholder 2"/>
          <p:cNvSpPr>
            <a:spLocks noGrp="1"/>
          </p:cNvSpPr>
          <p:nvPr>
            <p:ph idx="1"/>
          </p:nvPr>
        </p:nvSpPr>
        <p:spPr>
          <a:xfrm>
            <a:off x="666750" y="1504950"/>
            <a:ext cx="2933700" cy="4621213"/>
          </a:xfrm>
        </p:spPr>
        <p:txBody>
          <a:bodyPr/>
          <a:lstStyle/>
          <a:p>
            <a:pPr>
              <a:defRPr/>
            </a:pPr>
            <a:r>
              <a:rPr lang="en-US" sz="2800" b="1" kern="0" dirty="0" smtClean="0">
                <a:solidFill>
                  <a:schemeClr val="tx2"/>
                </a:solidFill>
              </a:rPr>
              <a:t>Standards </a:t>
            </a:r>
          </a:p>
          <a:p>
            <a:pPr algn="ctr">
              <a:defRPr/>
            </a:pPr>
            <a:endParaRPr lang="en-US" sz="2800" b="1" kern="0" dirty="0" smtClean="0">
              <a:solidFill>
                <a:schemeClr val="tx2"/>
              </a:solidFill>
            </a:endParaRPr>
          </a:p>
          <a:p>
            <a:pPr marL="285750" indent="-285750">
              <a:buFont typeface="Arial" pitchFamily="34" charset="0"/>
              <a:buChar char="•"/>
              <a:defRPr/>
            </a:pPr>
            <a:r>
              <a:rPr lang="en-US" sz="2400" kern="0" dirty="0" smtClean="0">
                <a:solidFill>
                  <a:schemeClr val="tx2"/>
                </a:solidFill>
              </a:rPr>
              <a:t>Program Eligibility </a:t>
            </a:r>
          </a:p>
          <a:p>
            <a:pPr marL="285750" indent="-285750">
              <a:buFont typeface="Arial" pitchFamily="34" charset="0"/>
              <a:buChar char="•"/>
              <a:defRPr/>
            </a:pPr>
            <a:r>
              <a:rPr lang="en-US" sz="2400" kern="0" dirty="0" smtClean="0">
                <a:solidFill>
                  <a:schemeClr val="tx2"/>
                </a:solidFill>
              </a:rPr>
              <a:t>Administration </a:t>
            </a:r>
          </a:p>
          <a:p>
            <a:pPr marL="285750" indent="-285750">
              <a:buFont typeface="Arial" pitchFamily="34" charset="0"/>
              <a:buChar char="•"/>
              <a:defRPr/>
            </a:pPr>
            <a:r>
              <a:rPr lang="en-US" sz="2400" kern="0" dirty="0" smtClean="0">
                <a:solidFill>
                  <a:schemeClr val="tx2"/>
                </a:solidFill>
              </a:rPr>
              <a:t>Operations</a:t>
            </a:r>
          </a:p>
          <a:p>
            <a:pPr marL="285750" indent="-285750">
              <a:buFont typeface="Arial" pitchFamily="34" charset="0"/>
              <a:buChar char="•"/>
              <a:defRPr/>
            </a:pPr>
            <a:r>
              <a:rPr lang="en-US" sz="2400" kern="0" dirty="0" smtClean="0">
                <a:solidFill>
                  <a:schemeClr val="tx2"/>
                </a:solidFill>
              </a:rPr>
              <a:t>Staff </a:t>
            </a:r>
          </a:p>
          <a:p>
            <a:pPr marL="285750" indent="-285750">
              <a:buFont typeface="Arial" pitchFamily="34" charset="0"/>
              <a:buChar char="•"/>
              <a:defRPr/>
            </a:pPr>
            <a:r>
              <a:rPr lang="en-US" sz="2400" kern="0" dirty="0" smtClean="0">
                <a:solidFill>
                  <a:schemeClr val="tx2"/>
                </a:solidFill>
              </a:rPr>
              <a:t>Curriculum </a:t>
            </a:r>
          </a:p>
          <a:p>
            <a:pPr marL="285750" indent="-285750">
              <a:buFont typeface="Arial" pitchFamily="34" charset="0"/>
              <a:buChar char="•"/>
              <a:defRPr/>
            </a:pPr>
            <a:r>
              <a:rPr lang="en-US" sz="2400" kern="0" dirty="0" smtClean="0">
                <a:solidFill>
                  <a:schemeClr val="tx2"/>
                </a:solidFill>
              </a:rPr>
              <a:t>Evaluation</a:t>
            </a:r>
          </a:p>
          <a:p>
            <a:pPr marL="285750" indent="-285750">
              <a:buFont typeface="Arial" pitchFamily="34" charset="0"/>
              <a:buChar char="•"/>
              <a:defRPr/>
            </a:pPr>
            <a:r>
              <a:rPr lang="en-US" sz="2400" kern="0" dirty="0" smtClean="0">
                <a:solidFill>
                  <a:schemeClr val="tx2"/>
                </a:solidFill>
              </a:rPr>
              <a:t>Trainee Services </a:t>
            </a:r>
            <a:endParaRPr lang="en-US" sz="2400" kern="0" dirty="0">
              <a:solidFill>
                <a:schemeClr val="tx2"/>
              </a:solidFill>
            </a:endParaRPr>
          </a:p>
          <a:p>
            <a:r>
              <a:rPr lang="en-US" sz="3200" dirty="0" smtClean="0"/>
              <a:t> </a:t>
            </a:r>
            <a:endParaRPr lang="en-US" sz="3200" dirty="0"/>
          </a:p>
        </p:txBody>
      </p:sp>
      <p:sp>
        <p:nvSpPr>
          <p:cNvPr id="4" name="Content Placeholder 2"/>
          <p:cNvSpPr txBox="1">
            <a:spLocks/>
          </p:cNvSpPr>
          <p:nvPr/>
        </p:nvSpPr>
        <p:spPr>
          <a:xfrm>
            <a:off x="3676650" y="1524000"/>
            <a:ext cx="5467350" cy="4991100"/>
          </a:xfrm>
          <a:prstGeom prst="rect">
            <a:avLst/>
          </a:prstGeom>
        </p:spPr>
        <p:txBody>
          <a:bodyPr/>
          <a:lstStyle>
            <a:lvl1pPr marL="0" indent="0" algn="l" rtl="0" eaLnBrk="0" fontAlgn="base" hangingPunct="0">
              <a:spcBef>
                <a:spcPct val="20000"/>
              </a:spcBef>
              <a:spcAft>
                <a:spcPct val="0"/>
              </a:spcAft>
              <a:buFont typeface="Arial" charset="0"/>
              <a:buNone/>
              <a:defRPr sz="2000" kern="1200">
                <a:solidFill>
                  <a:schemeClr val="tx1"/>
                </a:solidFill>
                <a:latin typeface="Californian FB" pitchFamily="18"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lifornian FB" pitchFamily="18"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800" b="1" kern="0" dirty="0" smtClean="0">
                <a:solidFill>
                  <a:schemeClr val="tx2"/>
                </a:solidFill>
              </a:rPr>
              <a:t>Curriculum Competency Domains </a:t>
            </a:r>
          </a:p>
          <a:p>
            <a:pPr algn="ctr">
              <a:defRPr/>
            </a:pPr>
            <a:endParaRPr lang="en-US" sz="2800" b="1" kern="0" dirty="0" smtClean="0">
              <a:solidFill>
                <a:schemeClr val="tx2"/>
              </a:solidFill>
            </a:endParaRPr>
          </a:p>
          <a:p>
            <a:pPr marL="285750" indent="-285750">
              <a:buFont typeface="Arial" pitchFamily="34" charset="0"/>
              <a:buChar char="•"/>
              <a:defRPr/>
            </a:pPr>
            <a:r>
              <a:rPr lang="en-US" kern="0" dirty="0" smtClean="0">
                <a:solidFill>
                  <a:schemeClr val="tx2"/>
                </a:solidFill>
              </a:rPr>
              <a:t>Patient-centered care</a:t>
            </a:r>
          </a:p>
          <a:p>
            <a:pPr marL="285750" indent="-285750">
              <a:buFont typeface="Arial" pitchFamily="34" charset="0"/>
              <a:buChar char="•"/>
              <a:defRPr/>
            </a:pPr>
            <a:r>
              <a:rPr lang="en-US" kern="0" dirty="0" smtClean="0">
                <a:solidFill>
                  <a:schemeClr val="tx2"/>
                </a:solidFill>
              </a:rPr>
              <a:t>Knowledge for practice</a:t>
            </a:r>
          </a:p>
          <a:p>
            <a:pPr marL="285750" indent="-285750">
              <a:buFont typeface="Arial" pitchFamily="34" charset="0"/>
              <a:buChar char="•"/>
              <a:defRPr/>
            </a:pPr>
            <a:r>
              <a:rPr lang="en-US" kern="0" dirty="0" smtClean="0">
                <a:solidFill>
                  <a:schemeClr val="tx2"/>
                </a:solidFill>
              </a:rPr>
              <a:t>Practice-based learning and improvement </a:t>
            </a:r>
          </a:p>
          <a:p>
            <a:pPr marL="285750" indent="-285750">
              <a:buFont typeface="Arial" pitchFamily="34" charset="0"/>
              <a:buChar char="•"/>
              <a:defRPr/>
            </a:pPr>
            <a:r>
              <a:rPr lang="en-US" kern="0" dirty="0" smtClean="0">
                <a:solidFill>
                  <a:schemeClr val="tx2"/>
                </a:solidFill>
              </a:rPr>
              <a:t>Interpersonal and communication skills </a:t>
            </a:r>
          </a:p>
          <a:p>
            <a:pPr marL="285750" indent="-285750">
              <a:buFont typeface="Arial" pitchFamily="34" charset="0"/>
              <a:buChar char="•"/>
              <a:defRPr/>
            </a:pPr>
            <a:r>
              <a:rPr lang="en-US" kern="0" dirty="0" smtClean="0">
                <a:solidFill>
                  <a:schemeClr val="tx2"/>
                </a:solidFill>
              </a:rPr>
              <a:t>Professionalism</a:t>
            </a:r>
          </a:p>
          <a:p>
            <a:pPr marL="285750" indent="-285750">
              <a:buFont typeface="Arial" pitchFamily="34" charset="0"/>
              <a:buChar char="•"/>
              <a:defRPr/>
            </a:pPr>
            <a:r>
              <a:rPr lang="en-US" kern="0" dirty="0" smtClean="0">
                <a:solidFill>
                  <a:schemeClr val="tx2"/>
                </a:solidFill>
              </a:rPr>
              <a:t>System-based practice </a:t>
            </a:r>
          </a:p>
          <a:p>
            <a:pPr marL="285750" indent="-285750">
              <a:buFont typeface="Arial" pitchFamily="34" charset="0"/>
              <a:buChar char="•"/>
              <a:defRPr/>
            </a:pPr>
            <a:r>
              <a:rPr lang="en-US" kern="0" dirty="0" err="1" smtClean="0">
                <a:solidFill>
                  <a:schemeClr val="tx2"/>
                </a:solidFill>
              </a:rPr>
              <a:t>Interprofessional</a:t>
            </a:r>
            <a:r>
              <a:rPr lang="en-US" kern="0" dirty="0" smtClean="0">
                <a:solidFill>
                  <a:schemeClr val="tx2"/>
                </a:solidFill>
              </a:rPr>
              <a:t> collaboration </a:t>
            </a:r>
          </a:p>
          <a:p>
            <a:pPr marL="285750" indent="-285750">
              <a:buFont typeface="Arial" pitchFamily="34" charset="0"/>
              <a:buChar char="•"/>
              <a:defRPr/>
            </a:pPr>
            <a:r>
              <a:rPr lang="en-US" kern="0" dirty="0" smtClean="0">
                <a:solidFill>
                  <a:schemeClr val="tx2"/>
                </a:solidFill>
              </a:rPr>
              <a:t>Personal and professional development </a:t>
            </a:r>
          </a:p>
          <a:p>
            <a:r>
              <a:rPr lang="en-US" sz="3200" dirty="0" smtClean="0"/>
              <a:t> </a:t>
            </a:r>
            <a:endParaRPr lang="en-US" sz="3200" dirty="0"/>
          </a:p>
        </p:txBody>
      </p:sp>
    </p:spTree>
    <p:extLst>
      <p:ext uri="{BB962C8B-B14F-4D97-AF65-F5344CB8AC3E}">
        <p14:creationId xmlns:p14="http://schemas.microsoft.com/office/powerpoint/2010/main" val="1619197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3527" y="3627957"/>
            <a:ext cx="2595582" cy="923330"/>
          </a:xfrm>
          <a:prstGeom prst="rect">
            <a:avLst/>
          </a:prstGeom>
          <a:noFill/>
        </p:spPr>
        <p:txBody>
          <a:bodyPr wrap="none" rtlCol="0">
            <a:spAutoFit/>
          </a:bodyPr>
          <a:lstStyle/>
          <a:p>
            <a:pPr algn="ctr"/>
            <a:r>
              <a:rPr lang="en-US" dirty="0" smtClean="0"/>
              <a:t>CHC’s 2014-2015 </a:t>
            </a:r>
          </a:p>
          <a:p>
            <a:pPr algn="ctr"/>
            <a:r>
              <a:rPr lang="en-US" dirty="0" smtClean="0"/>
              <a:t>NP Residency Class,</a:t>
            </a:r>
          </a:p>
          <a:p>
            <a:pPr algn="ctr"/>
            <a:r>
              <a:rPr lang="en-US" dirty="0" smtClean="0"/>
              <a:t>Founders of the Future!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261"/>
            <a:ext cx="4282633" cy="2855088"/>
          </a:xfrm>
          <a:prstGeom prst="rect">
            <a:avLst/>
          </a:prstGeom>
        </p:spPr>
      </p:pic>
      <p:pic>
        <p:nvPicPr>
          <p:cNvPr id="9" name="Picture 2" descr="S:\Nurse Practitioner Residency Program\Website 2010- Triple Frog\Photos\Picture 878.jpg"/>
          <p:cNvPicPr>
            <a:picLocks noChangeAspect="1" noChangeArrowheads="1"/>
          </p:cNvPicPr>
          <p:nvPr/>
        </p:nvPicPr>
        <p:blipFill>
          <a:blip r:embed="rId3" cstate="print"/>
          <a:stretch>
            <a:fillRect/>
          </a:stretch>
        </p:blipFill>
        <p:spPr bwMode="auto">
          <a:xfrm>
            <a:off x="3503025" y="3479156"/>
            <a:ext cx="2320711" cy="3094281"/>
          </a:xfrm>
          <a:prstGeom prst="rect">
            <a:avLst/>
          </a:prstGeom>
          <a:noFill/>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6848" y="682578"/>
            <a:ext cx="2461769" cy="3692652"/>
          </a:xfrm>
          <a:prstGeom prst="rect">
            <a:avLst/>
          </a:prstGeom>
        </p:spPr>
      </p:pic>
      <p:sp>
        <p:nvSpPr>
          <p:cNvPr id="3" name="TextBox 2"/>
          <p:cNvSpPr txBox="1"/>
          <p:nvPr/>
        </p:nvSpPr>
        <p:spPr>
          <a:xfrm>
            <a:off x="6110515" y="4760686"/>
            <a:ext cx="3554518" cy="1200329"/>
          </a:xfrm>
          <a:prstGeom prst="rect">
            <a:avLst/>
          </a:prstGeom>
          <a:noFill/>
        </p:spPr>
        <p:txBody>
          <a:bodyPr wrap="square" rtlCol="0">
            <a:spAutoFit/>
          </a:bodyPr>
          <a:lstStyle/>
          <a:p>
            <a:r>
              <a:rPr lang="en-US" dirty="0" smtClean="0"/>
              <a:t>Dr. Jack Geiger</a:t>
            </a:r>
          </a:p>
          <a:p>
            <a:r>
              <a:rPr lang="en-US" dirty="0" smtClean="0"/>
              <a:t>Founder,</a:t>
            </a:r>
          </a:p>
          <a:p>
            <a:r>
              <a:rPr lang="en-US" dirty="0" smtClean="0"/>
              <a:t>U.S. Community </a:t>
            </a:r>
          </a:p>
          <a:p>
            <a:r>
              <a:rPr lang="en-US" dirty="0" smtClean="0"/>
              <a:t>Health Center movement</a:t>
            </a:r>
            <a:endParaRPr lang="en-US" dirty="0"/>
          </a:p>
        </p:txBody>
      </p:sp>
      <p:sp>
        <p:nvSpPr>
          <p:cNvPr id="4" name="TextBox 3"/>
          <p:cNvSpPr txBox="1"/>
          <p:nvPr/>
        </p:nvSpPr>
        <p:spPr>
          <a:xfrm>
            <a:off x="1451429" y="5210629"/>
            <a:ext cx="2031325" cy="1200329"/>
          </a:xfrm>
          <a:prstGeom prst="rect">
            <a:avLst/>
          </a:prstGeom>
          <a:noFill/>
        </p:spPr>
        <p:txBody>
          <a:bodyPr wrap="none" rtlCol="0">
            <a:spAutoFit/>
          </a:bodyPr>
          <a:lstStyle/>
          <a:p>
            <a:r>
              <a:rPr lang="en-US" dirty="0" smtClean="0"/>
              <a:t>Dr. Loretta Ford</a:t>
            </a:r>
          </a:p>
          <a:p>
            <a:r>
              <a:rPr lang="en-US" dirty="0" smtClean="0"/>
              <a:t>Founder,</a:t>
            </a:r>
          </a:p>
          <a:p>
            <a:r>
              <a:rPr lang="en-US" dirty="0" smtClean="0"/>
              <a:t>Nurse Practitioner</a:t>
            </a:r>
          </a:p>
          <a:p>
            <a:r>
              <a:rPr lang="en-US" dirty="0"/>
              <a:t>M</a:t>
            </a:r>
            <a:r>
              <a:rPr lang="en-US" dirty="0" smtClean="0"/>
              <a:t>ovement</a:t>
            </a:r>
            <a:endParaRPr lang="en-US" dirty="0"/>
          </a:p>
        </p:txBody>
      </p:sp>
      <p:sp>
        <p:nvSpPr>
          <p:cNvPr id="6" name="Right Arrow 5"/>
          <p:cNvSpPr/>
          <p:nvPr/>
        </p:nvSpPr>
        <p:spPr>
          <a:xfrm>
            <a:off x="2141316" y="47839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11"/>
          <p:cNvSpPr/>
          <p:nvPr/>
        </p:nvSpPr>
        <p:spPr>
          <a:xfrm>
            <a:off x="8200571" y="438244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7"/>
          <p:cNvSpPr/>
          <p:nvPr/>
        </p:nvSpPr>
        <p:spPr>
          <a:xfrm>
            <a:off x="358895" y="3433063"/>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26402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09" y="629093"/>
            <a:ext cx="8569842" cy="685800"/>
          </a:xfrm>
        </p:spPr>
        <p:txBody>
          <a:bodyPr/>
          <a:lstStyle/>
          <a:p>
            <a:r>
              <a:rPr lang="en-US" sz="2400" dirty="0" smtClean="0">
                <a:latin typeface="Lucida Calligraphy" panose="03010101010101010101" pitchFamily="66" charset="0"/>
              </a:rPr>
              <a:t>If you want to do something, do it. Just get started.</a:t>
            </a:r>
            <a:endParaRPr lang="en-US" sz="2400" dirty="0">
              <a:latin typeface="Lucida Calligraphy" panose="03010101010101010101" pitchFamily="66" charset="0"/>
            </a:endParaRPr>
          </a:p>
        </p:txBody>
      </p:sp>
      <p:pic>
        <p:nvPicPr>
          <p:cNvPr id="4" name="Picture 2" descr="S:\Presentations\Flinter\Quinnipiac presentation 2011\Margaret (2).tif"/>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8962"/>
          <a:stretch/>
        </p:blipFill>
        <p:spPr bwMode="auto">
          <a:xfrm>
            <a:off x="1213478" y="1227096"/>
            <a:ext cx="3590534" cy="5135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Mark photo in 1975.BMP"/>
          <p:cNvPicPr>
            <a:picLocks noChangeAspect="1"/>
          </p:cNvPicPr>
          <p:nvPr/>
        </p:nvPicPr>
        <p:blipFill rotWithShape="1">
          <a:blip r:embed="rId3" cstate="print"/>
          <a:srcRect l="12000" t="8839" r="11033" b="9082"/>
          <a:stretch/>
        </p:blipFill>
        <p:spPr>
          <a:xfrm>
            <a:off x="4998491" y="1071917"/>
            <a:ext cx="2930857" cy="2722989"/>
          </a:xfrm>
          <a:prstGeom prst="rect">
            <a:avLst/>
          </a:prstGeom>
          <a:ln>
            <a:noFill/>
          </a:ln>
          <a:effectLst>
            <a:softEdge rad="11250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202" b="3998"/>
          <a:stretch/>
        </p:blipFill>
        <p:spPr>
          <a:xfrm>
            <a:off x="4943899" y="3800536"/>
            <a:ext cx="3040039" cy="2715479"/>
          </a:xfrm>
          <a:prstGeom prst="rect">
            <a:avLst/>
          </a:prstGeom>
          <a:ln>
            <a:noFill/>
          </a:ln>
          <a:effectLst>
            <a:softEdge rad="112500"/>
          </a:effectLst>
        </p:spPr>
      </p:pic>
    </p:spTree>
    <p:extLst>
      <p:ext uri="{BB962C8B-B14F-4D97-AF65-F5344CB8AC3E}">
        <p14:creationId xmlns:p14="http://schemas.microsoft.com/office/powerpoint/2010/main" val="2242889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20948857"/>
              </p:ext>
            </p:extLst>
          </p:nvPr>
        </p:nvGraphicFramePr>
        <p:xfrm>
          <a:off x="1504274" y="919638"/>
          <a:ext cx="6305261" cy="5090613"/>
        </p:xfrm>
        <a:graphic>
          <a:graphicData uri="http://schemas.openxmlformats.org/drawingml/2006/table">
            <a:tbl>
              <a:tblPr firstRow="1" bandRow="1">
                <a:tableStyleId>{0505E3EF-67EA-436B-97B2-0124C06EBD24}</a:tableStyleId>
              </a:tblPr>
              <a:tblGrid>
                <a:gridCol w="6305261"/>
              </a:tblGrid>
              <a:tr h="5090613">
                <a:tc>
                  <a:txBody>
                    <a:bodyPr/>
                    <a:lstStyle/>
                    <a:p>
                      <a:pPr algn="ctr" eaLnBrk="1" hangingPunct="1">
                        <a:spcBef>
                          <a:spcPts val="0"/>
                        </a:spcBef>
                        <a:buFontTx/>
                        <a:buNone/>
                      </a:pPr>
                      <a:r>
                        <a:rPr lang="en-US" sz="2400" dirty="0" smtClean="0">
                          <a:latin typeface="Californian FB" panose="0207040306080B030204" pitchFamily="18" charset="0"/>
                        </a:rPr>
                        <a:t>Margaret Flinter</a:t>
                      </a:r>
                      <a:r>
                        <a:rPr lang="en-US" sz="2000" dirty="0" smtClean="0">
                          <a:latin typeface="Californian FB" panose="0207040306080B030204" pitchFamily="18" charset="0"/>
                        </a:rPr>
                        <a:t>, </a:t>
                      </a:r>
                      <a:r>
                        <a:rPr lang="en-US" sz="1800" b="0" dirty="0" smtClean="0">
                          <a:latin typeface="Californian FB" panose="0207040306080B030204" pitchFamily="18" charset="0"/>
                        </a:rPr>
                        <a:t>APRN, PhD, c-FNP, FAAN, FAANP</a:t>
                      </a:r>
                    </a:p>
                    <a:p>
                      <a:pPr algn="ctr" eaLnBrk="1" hangingPunct="1">
                        <a:spcBef>
                          <a:spcPts val="0"/>
                        </a:spcBef>
                        <a:buFontTx/>
                        <a:buNone/>
                      </a:pPr>
                      <a:r>
                        <a:rPr lang="en-US" sz="2000" b="1" dirty="0" smtClean="0">
                          <a:latin typeface="Californian FB" panose="0207040306080B030204" pitchFamily="18" charset="0"/>
                        </a:rPr>
                        <a:t>Senior VP and Clinical Director</a:t>
                      </a:r>
                    </a:p>
                    <a:p>
                      <a:pPr algn="ctr" eaLnBrk="1" hangingPunct="1">
                        <a:spcBef>
                          <a:spcPts val="0"/>
                        </a:spcBef>
                        <a:buFontTx/>
                        <a:buNone/>
                      </a:pPr>
                      <a:r>
                        <a:rPr lang="en-US" sz="1800" b="0" i="1" dirty="0" smtClean="0">
                          <a:latin typeface="Californian FB" panose="0207040306080B030204" pitchFamily="18" charset="0"/>
                        </a:rPr>
                        <a:t>Email: </a:t>
                      </a:r>
                      <a:r>
                        <a:rPr lang="en-US" sz="1800" b="0" dirty="0" smtClean="0">
                          <a:latin typeface="Californian FB" panose="0207040306080B030204" pitchFamily="18" charset="0"/>
                          <a:hlinkClick r:id="rId3"/>
                        </a:rPr>
                        <a:t>margaret@chc1.com</a:t>
                      </a:r>
                      <a:r>
                        <a:rPr lang="en-US" sz="1800" b="0" dirty="0" smtClean="0">
                          <a:latin typeface="Californian FB" panose="0207040306080B030204" pitchFamily="18" charset="0"/>
                        </a:rPr>
                        <a:t>  </a:t>
                      </a:r>
                    </a:p>
                    <a:p>
                      <a:pPr algn="ctr" eaLnBrk="1" hangingPunct="1">
                        <a:spcBef>
                          <a:spcPts val="0"/>
                        </a:spcBef>
                        <a:buFontTx/>
                        <a:buNone/>
                      </a:pPr>
                      <a:r>
                        <a:rPr lang="en-US" sz="1800" b="0" i="1" dirty="0" smtClean="0">
                          <a:latin typeface="Californian FB" panose="0207040306080B030204" pitchFamily="18" charset="0"/>
                        </a:rPr>
                        <a:t>Tel: </a:t>
                      </a:r>
                      <a:r>
                        <a:rPr lang="en-US" sz="1800" b="0" dirty="0" smtClean="0">
                          <a:latin typeface="Californian FB" panose="0207040306080B030204" pitchFamily="18" charset="0"/>
                        </a:rPr>
                        <a:t>860-852-0899</a:t>
                      </a:r>
                    </a:p>
                    <a:p>
                      <a:pPr algn="ctr" eaLnBrk="1" hangingPunct="1">
                        <a:spcBef>
                          <a:spcPts val="0"/>
                        </a:spcBef>
                        <a:buFontTx/>
                        <a:buNone/>
                      </a:pPr>
                      <a:endParaRPr lang="en-US" sz="2000" dirty="0" smtClean="0">
                        <a:latin typeface="Californian FB" panose="0207040306080B030204" pitchFamily="18" charset="0"/>
                      </a:endParaRPr>
                    </a:p>
                    <a:p>
                      <a:pPr algn="ctr" eaLnBrk="1" hangingPunct="1">
                        <a:spcBef>
                          <a:spcPts val="0"/>
                        </a:spcBef>
                        <a:buFontTx/>
                        <a:buNone/>
                      </a:pPr>
                      <a:r>
                        <a:rPr lang="en-US" sz="2400" dirty="0" smtClean="0">
                          <a:latin typeface="Californian FB" panose="0207040306080B030204" pitchFamily="18" charset="0"/>
                        </a:rPr>
                        <a:t>Kerry Bamrick</a:t>
                      </a:r>
                    </a:p>
                    <a:p>
                      <a:pPr algn="ctr" eaLnBrk="1" hangingPunct="1">
                        <a:spcBef>
                          <a:spcPts val="0"/>
                        </a:spcBef>
                        <a:buFontTx/>
                        <a:buNone/>
                      </a:pPr>
                      <a:r>
                        <a:rPr lang="en-US" sz="2000" dirty="0" smtClean="0">
                          <a:latin typeface="Californian FB" panose="0207040306080B030204" pitchFamily="18" charset="0"/>
                        </a:rPr>
                        <a:t>Sr.</a:t>
                      </a:r>
                      <a:r>
                        <a:rPr lang="en-US" sz="2000" baseline="0" dirty="0" smtClean="0">
                          <a:latin typeface="Californian FB" panose="0207040306080B030204" pitchFamily="18" charset="0"/>
                        </a:rPr>
                        <a:t> Program Manager, Weitzman Institute</a:t>
                      </a:r>
                    </a:p>
                    <a:p>
                      <a:pPr algn="ctr" eaLnBrk="1" hangingPunct="1">
                        <a:spcBef>
                          <a:spcPts val="0"/>
                        </a:spcBef>
                        <a:buFontTx/>
                        <a:buNone/>
                      </a:pPr>
                      <a:r>
                        <a:rPr lang="en-US" sz="2000" baseline="0" dirty="0" smtClean="0">
                          <a:latin typeface="Californian FB" panose="0207040306080B030204" pitchFamily="18" charset="0"/>
                        </a:rPr>
                        <a:t> </a:t>
                      </a:r>
                      <a:r>
                        <a:rPr lang="en-US" sz="1800" b="0" i="1" baseline="0" dirty="0" smtClean="0">
                          <a:latin typeface="Californian FB" panose="0207040306080B030204" pitchFamily="18" charset="0"/>
                        </a:rPr>
                        <a:t>Email:</a:t>
                      </a:r>
                      <a:r>
                        <a:rPr lang="en-US" sz="1800" b="0" baseline="0" dirty="0" smtClean="0">
                          <a:latin typeface="Californian FB" panose="0207040306080B030204" pitchFamily="18" charset="0"/>
                        </a:rPr>
                        <a:t> </a:t>
                      </a:r>
                      <a:r>
                        <a:rPr lang="en-US" sz="1800" b="0" baseline="0" dirty="0" smtClean="0">
                          <a:latin typeface="Californian FB" panose="0207040306080B030204" pitchFamily="18" charset="0"/>
                          <a:hlinkClick r:id="rId4"/>
                        </a:rPr>
                        <a:t>kerry@chc1.com</a:t>
                      </a:r>
                      <a:endParaRPr lang="en-US" sz="1800" b="0" baseline="0" dirty="0" smtClean="0">
                        <a:latin typeface="Californian FB" panose="0207040306080B030204" pitchFamily="18" charset="0"/>
                      </a:endParaRPr>
                    </a:p>
                    <a:p>
                      <a:pPr algn="ctr" eaLnBrk="1" hangingPunct="1">
                        <a:spcBef>
                          <a:spcPts val="0"/>
                        </a:spcBef>
                        <a:buFontTx/>
                        <a:buNone/>
                      </a:pPr>
                      <a:r>
                        <a:rPr lang="en-US" sz="1800" b="0" i="1" baseline="0" dirty="0" smtClean="0">
                          <a:latin typeface="Californian FB" panose="0207040306080B030204" pitchFamily="18" charset="0"/>
                        </a:rPr>
                        <a:t>Tel:</a:t>
                      </a:r>
                      <a:r>
                        <a:rPr lang="en-US" sz="1800" b="0" baseline="0" dirty="0" smtClean="0">
                          <a:latin typeface="Californian FB" panose="0207040306080B030204" pitchFamily="18" charset="0"/>
                        </a:rPr>
                        <a:t> 860-852-0834</a:t>
                      </a:r>
                    </a:p>
                    <a:p>
                      <a:pPr algn="ctr" eaLnBrk="1" hangingPunct="1">
                        <a:spcBef>
                          <a:spcPts val="0"/>
                        </a:spcBef>
                        <a:buFontTx/>
                        <a:buNone/>
                      </a:pPr>
                      <a:endParaRPr lang="en-US" sz="2000" baseline="0" dirty="0" smtClean="0">
                        <a:latin typeface="Californian FB" panose="0207040306080B030204" pitchFamily="18" charset="0"/>
                      </a:endParaRPr>
                    </a:p>
                    <a:p>
                      <a:pPr algn="ctr" eaLnBrk="1" hangingPunct="1">
                        <a:spcBef>
                          <a:spcPts val="0"/>
                        </a:spcBef>
                        <a:buFontTx/>
                        <a:buNone/>
                      </a:pPr>
                      <a:r>
                        <a:rPr lang="en-US" sz="2400" dirty="0" smtClean="0">
                          <a:latin typeface="Californian FB" panose="0207040306080B030204" pitchFamily="18" charset="0"/>
                        </a:rPr>
                        <a:t>Charise</a:t>
                      </a:r>
                      <a:r>
                        <a:rPr lang="en-US" sz="2400" baseline="0" dirty="0" smtClean="0">
                          <a:latin typeface="Californian FB" panose="0207040306080B030204" pitchFamily="18" charset="0"/>
                        </a:rPr>
                        <a:t> Corsino</a:t>
                      </a:r>
                    </a:p>
                    <a:p>
                      <a:pPr algn="ctr" eaLnBrk="1" hangingPunct="1">
                        <a:spcBef>
                          <a:spcPts val="0"/>
                        </a:spcBef>
                        <a:buFontTx/>
                        <a:buNone/>
                      </a:pPr>
                      <a:r>
                        <a:rPr lang="en-US" sz="2000" baseline="0" dirty="0" smtClean="0">
                          <a:latin typeface="Californian FB" panose="0207040306080B030204" pitchFamily="18" charset="0"/>
                        </a:rPr>
                        <a:t>Program Manager, NP residency Training Program </a:t>
                      </a:r>
                    </a:p>
                    <a:p>
                      <a:pPr algn="ctr" eaLnBrk="1" hangingPunct="1">
                        <a:spcBef>
                          <a:spcPts val="0"/>
                        </a:spcBef>
                        <a:buFontTx/>
                        <a:buNone/>
                      </a:pPr>
                      <a:r>
                        <a:rPr lang="en-US" sz="2000" baseline="0" dirty="0" smtClean="0">
                          <a:latin typeface="Californian FB" panose="0207040306080B030204" pitchFamily="18" charset="0"/>
                        </a:rPr>
                        <a:t> </a:t>
                      </a:r>
                      <a:r>
                        <a:rPr lang="en-US" sz="1800" b="0" i="1" baseline="0" dirty="0" smtClean="0">
                          <a:latin typeface="Californian FB" panose="0207040306080B030204" pitchFamily="18" charset="0"/>
                        </a:rPr>
                        <a:t>Email:</a:t>
                      </a:r>
                      <a:r>
                        <a:rPr lang="en-US" sz="1800" b="0" baseline="0" dirty="0" smtClean="0">
                          <a:latin typeface="Californian FB" panose="0207040306080B030204" pitchFamily="18" charset="0"/>
                        </a:rPr>
                        <a:t> </a:t>
                      </a:r>
                      <a:r>
                        <a:rPr lang="en-US" sz="1800" b="0" baseline="0" dirty="0" smtClean="0">
                          <a:latin typeface="Californian FB" panose="0207040306080B030204" pitchFamily="18" charset="0"/>
                          <a:hlinkClick r:id="rId5"/>
                        </a:rPr>
                        <a:t>charise@chc1.com</a:t>
                      </a:r>
                      <a:r>
                        <a:rPr lang="en-US" sz="1800" b="0" baseline="0" dirty="0" smtClean="0">
                          <a:latin typeface="Californian FB" panose="0207040306080B030204" pitchFamily="18" charset="0"/>
                        </a:rPr>
                        <a:t> </a:t>
                      </a:r>
                    </a:p>
                    <a:p>
                      <a:pPr algn="ctr" eaLnBrk="1" hangingPunct="1">
                        <a:spcBef>
                          <a:spcPts val="0"/>
                        </a:spcBef>
                        <a:buFontTx/>
                        <a:buNone/>
                      </a:pPr>
                      <a:r>
                        <a:rPr lang="en-US" sz="1800" b="0" i="1" baseline="0" dirty="0" smtClean="0">
                          <a:latin typeface="Californian FB" panose="0207040306080B030204" pitchFamily="18" charset="0"/>
                        </a:rPr>
                        <a:t>Tel:</a:t>
                      </a:r>
                      <a:r>
                        <a:rPr lang="en-US" sz="1800" b="0" baseline="0" dirty="0" smtClean="0">
                          <a:latin typeface="Californian FB" panose="0207040306080B030204" pitchFamily="18" charset="0"/>
                        </a:rPr>
                        <a:t> 860-852-0853</a:t>
                      </a:r>
                    </a:p>
                    <a:p>
                      <a:pPr eaLnBrk="1" hangingPunct="1">
                        <a:spcBef>
                          <a:spcPts val="0"/>
                        </a:spcBef>
                        <a:buFontTx/>
                        <a:buNone/>
                      </a:pPr>
                      <a:endParaRPr lang="en-US" sz="2000" baseline="0" dirty="0" smtClean="0">
                        <a:latin typeface="Californian FB" panose="0207040306080B030204" pitchFamily="18" charset="0"/>
                      </a:endParaRPr>
                    </a:p>
                    <a:p>
                      <a:pPr algn="ctr" eaLnBrk="1" hangingPunct="1">
                        <a:spcBef>
                          <a:spcPts val="0"/>
                        </a:spcBef>
                        <a:buFontTx/>
                        <a:buNone/>
                      </a:pPr>
                      <a:r>
                        <a:rPr lang="en-US" sz="1800" baseline="0" dirty="0" smtClean="0">
                          <a:latin typeface="Californian FB" panose="0207040306080B030204" pitchFamily="18" charset="0"/>
                        </a:rPr>
                        <a:t>Website: </a:t>
                      </a:r>
                      <a:r>
                        <a:rPr lang="en-US" sz="1800" baseline="0" dirty="0" smtClean="0">
                          <a:latin typeface="Californian FB" panose="0207040306080B030204" pitchFamily="18" charset="0"/>
                          <a:hlinkClick r:id="rId6"/>
                        </a:rPr>
                        <a:t>www.npresidency.com</a:t>
                      </a:r>
                      <a:r>
                        <a:rPr lang="en-US" sz="1800" baseline="0" dirty="0" smtClean="0">
                          <a:latin typeface="Californian FB" panose="0207040306080B030204" pitchFamily="18" charset="0"/>
                        </a:rPr>
                        <a:t>  </a:t>
                      </a:r>
                      <a:endParaRPr lang="en-US" sz="1800" b="0" baseline="0" dirty="0" smtClean="0">
                        <a:solidFill>
                          <a:srgbClr val="002060"/>
                        </a:solidFill>
                        <a:latin typeface="Californian FB" panose="0207040306080B030204" pitchFamily="18" charset="0"/>
                      </a:endParaRPr>
                    </a:p>
                  </a:txBody>
                  <a:tcPr/>
                </a:tc>
              </a:tr>
            </a:tbl>
          </a:graphicData>
        </a:graphic>
      </p:graphicFrame>
    </p:spTree>
    <p:extLst>
      <p:ext uri="{BB962C8B-B14F-4D97-AF65-F5344CB8AC3E}">
        <p14:creationId xmlns:p14="http://schemas.microsoft.com/office/powerpoint/2010/main" val="3341798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27009" y="5085753"/>
            <a:ext cx="3907809" cy="1077913"/>
          </a:xfrm>
          <a:prstGeom prst="rect">
            <a:avLst/>
          </a:prstGeom>
          <a:noFill/>
          <a:ln>
            <a:noFill/>
          </a:ln>
        </p:spPr>
        <p:txBody>
          <a:bodyPr wrap="square">
            <a:spAutoFit/>
          </a:bodyPr>
          <a:lstStyle/>
          <a:p>
            <a:pPr algn="ctr">
              <a:defRPr/>
            </a:pPr>
            <a:r>
              <a:rPr lang="en-US" sz="1600" b="1" u="sng" dirty="0" smtClean="0">
                <a:solidFill>
                  <a:schemeClr val="tx2"/>
                </a:solidFill>
                <a:latin typeface="Californian FB" pitchFamily="18" charset="0"/>
              </a:rPr>
              <a:t>Foundational </a:t>
            </a:r>
            <a:r>
              <a:rPr lang="en-US" sz="1600" b="1" u="sng" dirty="0">
                <a:solidFill>
                  <a:schemeClr val="tx2"/>
                </a:solidFill>
                <a:latin typeface="Californian FB" pitchFamily="18" charset="0"/>
              </a:rPr>
              <a:t>Pillars </a:t>
            </a:r>
          </a:p>
          <a:p>
            <a:pPr marL="342900" indent="-342900" algn="ctr">
              <a:buAutoNum type="arabicPeriod"/>
              <a:defRPr/>
            </a:pPr>
            <a:r>
              <a:rPr lang="en-US" sz="1600" dirty="0" smtClean="0">
                <a:solidFill>
                  <a:schemeClr val="tx2"/>
                </a:solidFill>
                <a:latin typeface="Californian FB" pitchFamily="18" charset="0"/>
              </a:rPr>
              <a:t>Clinical </a:t>
            </a:r>
            <a:r>
              <a:rPr lang="en-US" sz="1600" dirty="0">
                <a:solidFill>
                  <a:schemeClr val="tx2"/>
                </a:solidFill>
                <a:latin typeface="Californian FB" pitchFamily="18" charset="0"/>
              </a:rPr>
              <a:t>Excellence     </a:t>
            </a:r>
            <a:endParaRPr lang="en-US" sz="1600" dirty="0" smtClean="0">
              <a:solidFill>
                <a:schemeClr val="tx2"/>
              </a:solidFill>
              <a:latin typeface="Californian FB" pitchFamily="18" charset="0"/>
            </a:endParaRPr>
          </a:p>
          <a:p>
            <a:pPr marL="342900" indent="-342900" algn="ctr">
              <a:buAutoNum type="arabicPeriod"/>
              <a:defRPr/>
            </a:pPr>
            <a:r>
              <a:rPr lang="en-US" sz="1600" dirty="0" smtClean="0">
                <a:solidFill>
                  <a:schemeClr val="tx2"/>
                </a:solidFill>
                <a:latin typeface="Californian FB" pitchFamily="18" charset="0"/>
              </a:rPr>
              <a:t>Research </a:t>
            </a:r>
            <a:r>
              <a:rPr lang="en-US" sz="1600" dirty="0">
                <a:solidFill>
                  <a:schemeClr val="tx2"/>
                </a:solidFill>
                <a:latin typeface="Californian FB" pitchFamily="18" charset="0"/>
              </a:rPr>
              <a:t>&amp; Development      </a:t>
            </a:r>
            <a:endParaRPr lang="en-US" sz="1600" dirty="0" smtClean="0">
              <a:solidFill>
                <a:schemeClr val="tx2"/>
              </a:solidFill>
              <a:latin typeface="Californian FB" pitchFamily="18" charset="0"/>
            </a:endParaRPr>
          </a:p>
          <a:p>
            <a:pPr marL="342900" indent="-342900" algn="ctr">
              <a:buAutoNum type="arabicPeriod"/>
              <a:defRPr/>
            </a:pPr>
            <a:r>
              <a:rPr lang="en-US" sz="1600" dirty="0" smtClean="0">
                <a:solidFill>
                  <a:schemeClr val="tx2"/>
                </a:solidFill>
                <a:latin typeface="Californian FB" pitchFamily="18" charset="0"/>
              </a:rPr>
              <a:t>Training </a:t>
            </a:r>
            <a:r>
              <a:rPr lang="en-US" sz="1600" dirty="0">
                <a:solidFill>
                  <a:schemeClr val="tx2"/>
                </a:solidFill>
                <a:latin typeface="Californian FB" pitchFamily="18" charset="0"/>
              </a:rPr>
              <a:t>the Next Generation</a:t>
            </a:r>
          </a:p>
        </p:txBody>
      </p:sp>
      <p:sp>
        <p:nvSpPr>
          <p:cNvPr id="11" name="Rectangle 10"/>
          <p:cNvSpPr/>
          <p:nvPr/>
        </p:nvSpPr>
        <p:spPr>
          <a:xfrm>
            <a:off x="3028208" y="3387567"/>
            <a:ext cx="2794358" cy="2600712"/>
          </a:xfrm>
          <a:prstGeom prst="rect">
            <a:avLst/>
          </a:prstGeom>
          <a:ln>
            <a:noFill/>
          </a:ln>
        </p:spPr>
        <p:txBody>
          <a:bodyPr wrap="square">
            <a:spAutoFit/>
          </a:bodyPr>
          <a:lstStyle/>
          <a:p>
            <a:pPr>
              <a:defRPr/>
            </a:pPr>
            <a:r>
              <a:rPr lang="en-US" b="1" u="sng" dirty="0" smtClean="0">
                <a:solidFill>
                  <a:schemeClr val="tx2"/>
                </a:solidFill>
                <a:latin typeface="Californian FB" pitchFamily="18" charset="0"/>
              </a:rPr>
              <a:t>Elements of Model</a:t>
            </a:r>
            <a:endParaRPr lang="en-US" b="1" u="sng" dirty="0">
              <a:solidFill>
                <a:schemeClr val="tx2"/>
              </a:solidFill>
              <a:latin typeface="Californian FB" pitchFamily="18" charset="0"/>
            </a:endParaRPr>
          </a:p>
          <a:p>
            <a:pPr>
              <a:defRPr/>
            </a:pPr>
            <a:endParaRPr lang="en-US" sz="500" b="1" u="sng" dirty="0">
              <a:solidFill>
                <a:schemeClr val="tx2"/>
              </a:solidFill>
              <a:latin typeface="Californian FB" pitchFamily="18" charset="0"/>
            </a:endParaRPr>
          </a:p>
          <a:p>
            <a:pPr marL="120650" indent="-120650">
              <a:buFont typeface="Arial" pitchFamily="34" charset="0"/>
              <a:buChar char="•"/>
              <a:defRPr/>
            </a:pPr>
            <a:r>
              <a:rPr lang="en-US" sz="1400" dirty="0" smtClean="0">
                <a:solidFill>
                  <a:schemeClr val="tx2"/>
                </a:solidFill>
                <a:latin typeface="Californian FB" pitchFamily="18" charset="0"/>
              </a:rPr>
              <a:t>Fully Integrated  teams </a:t>
            </a:r>
          </a:p>
          <a:p>
            <a:pPr marL="120650" indent="-120650">
              <a:buFont typeface="Arial" pitchFamily="34" charset="0"/>
              <a:buChar char="•"/>
              <a:defRPr/>
            </a:pPr>
            <a:r>
              <a:rPr lang="en-US" sz="1400" dirty="0" smtClean="0">
                <a:solidFill>
                  <a:schemeClr val="tx2"/>
                </a:solidFill>
                <a:latin typeface="Californian FB" pitchFamily="18" charset="0"/>
              </a:rPr>
              <a:t>Fully integrated EMR</a:t>
            </a:r>
          </a:p>
          <a:p>
            <a:pPr marL="120650" indent="-120650">
              <a:buFont typeface="Arial" pitchFamily="34" charset="0"/>
              <a:buChar char="•"/>
              <a:defRPr/>
            </a:pPr>
            <a:r>
              <a:rPr lang="en-US" sz="1400" dirty="0" smtClean="0">
                <a:solidFill>
                  <a:schemeClr val="tx2"/>
                </a:solidFill>
                <a:latin typeface="Californian FB" pitchFamily="18" charset="0"/>
              </a:rPr>
              <a:t>PCMH Level 3</a:t>
            </a:r>
          </a:p>
          <a:p>
            <a:pPr marL="120650" indent="-120650">
              <a:buFont typeface="Arial" pitchFamily="34" charset="0"/>
              <a:buChar char="•"/>
              <a:defRPr/>
            </a:pPr>
            <a:r>
              <a:rPr lang="en-US" sz="1400" dirty="0" smtClean="0">
                <a:solidFill>
                  <a:schemeClr val="tx2"/>
                </a:solidFill>
                <a:latin typeface="Californian FB" pitchFamily="18" charset="0"/>
              </a:rPr>
              <a:t>SBHC and WYA programs </a:t>
            </a:r>
          </a:p>
          <a:p>
            <a:pPr>
              <a:defRPr/>
            </a:pPr>
            <a:endParaRPr lang="en-US" sz="1400" dirty="0" smtClean="0">
              <a:solidFill>
                <a:schemeClr val="tx2"/>
              </a:solidFill>
              <a:latin typeface="Californian FB" pitchFamily="18" charset="0"/>
            </a:endParaRPr>
          </a:p>
          <a:p>
            <a:pPr>
              <a:defRPr/>
            </a:pPr>
            <a:r>
              <a:rPr lang="en-US" sz="1400" b="1" u="sng" dirty="0" smtClean="0">
                <a:solidFill>
                  <a:schemeClr val="tx2"/>
                </a:solidFill>
                <a:latin typeface="Californian FB" pitchFamily="18" charset="0"/>
              </a:rPr>
              <a:t>INNOVATIONS</a:t>
            </a:r>
            <a:endParaRPr lang="en-US" sz="1400" b="1" u="sng" dirty="0">
              <a:solidFill>
                <a:schemeClr val="tx2"/>
              </a:solidFill>
              <a:latin typeface="Californian FB" pitchFamily="18" charset="0"/>
            </a:endParaRPr>
          </a:p>
          <a:p>
            <a:pPr marL="120650" indent="-120650">
              <a:buFont typeface="Arial" pitchFamily="34" charset="0"/>
              <a:buChar char="•"/>
              <a:defRPr/>
            </a:pPr>
            <a:r>
              <a:rPr lang="en-US" sz="1400" dirty="0" smtClean="0">
                <a:solidFill>
                  <a:schemeClr val="tx2"/>
                </a:solidFill>
                <a:latin typeface="Californian FB" pitchFamily="18" charset="0"/>
              </a:rPr>
              <a:t>Postgraduate Training Programs </a:t>
            </a:r>
          </a:p>
          <a:p>
            <a:pPr marL="120650" indent="-120650">
              <a:buFont typeface="Arial" pitchFamily="34" charset="0"/>
              <a:buChar char="•"/>
              <a:defRPr/>
            </a:pPr>
            <a:r>
              <a:rPr lang="en-US" sz="1400" dirty="0" smtClean="0">
                <a:solidFill>
                  <a:schemeClr val="tx2"/>
                </a:solidFill>
                <a:latin typeface="Californian FB" pitchFamily="18" charset="0"/>
              </a:rPr>
              <a:t>Weitzman Institute</a:t>
            </a:r>
          </a:p>
          <a:p>
            <a:pPr marL="120650" indent="-120650">
              <a:buFont typeface="Arial" pitchFamily="34" charset="0"/>
              <a:buChar char="•"/>
              <a:defRPr/>
            </a:pPr>
            <a:r>
              <a:rPr lang="en-US" sz="1400" dirty="0" smtClean="0">
                <a:solidFill>
                  <a:schemeClr val="tx2"/>
                </a:solidFill>
                <a:latin typeface="Californian FB" pitchFamily="18" charset="0"/>
              </a:rPr>
              <a:t>Project ECHO –CT and e-Consults</a:t>
            </a:r>
            <a:endParaRPr lang="en-US" sz="1400" dirty="0">
              <a:solidFill>
                <a:schemeClr val="tx2"/>
              </a:solidFill>
              <a:latin typeface="Californian FB" pitchFamily="18" charset="0"/>
            </a:endParaRPr>
          </a:p>
        </p:txBody>
      </p:sp>
      <p:sp>
        <p:nvSpPr>
          <p:cNvPr id="9" name="TextBox 4"/>
          <p:cNvSpPr txBox="1"/>
          <p:nvPr/>
        </p:nvSpPr>
        <p:spPr>
          <a:xfrm>
            <a:off x="101654" y="3492100"/>
            <a:ext cx="3069058" cy="2092881"/>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a:solidFill>
                  <a:schemeClr val="tx2"/>
                </a:solidFill>
                <a:latin typeface="Californian FB" pitchFamily="18" charset="0"/>
              </a:rPr>
              <a:t>CHC Inc. Profile:</a:t>
            </a:r>
            <a:endParaRPr lang="en-US" dirty="0">
              <a:solidFill>
                <a:schemeClr val="tx2"/>
              </a:solidFill>
              <a:latin typeface="Californian FB" pitchFamily="18" charset="0"/>
            </a:endParaRPr>
          </a:p>
          <a:p>
            <a:pPr>
              <a:buFont typeface="Arial" pitchFamily="34" charset="0"/>
              <a:buChar char="•"/>
              <a:defRPr/>
            </a:pPr>
            <a:r>
              <a:rPr lang="en-US" sz="1600" dirty="0">
                <a:solidFill>
                  <a:schemeClr val="tx2"/>
                </a:solidFill>
                <a:latin typeface="Californian FB" pitchFamily="18" charset="0"/>
              </a:rPr>
              <a:t>Founding Year - 1972</a:t>
            </a:r>
          </a:p>
          <a:p>
            <a:pPr>
              <a:buFont typeface="Arial" pitchFamily="34" charset="0"/>
              <a:buChar char="•"/>
              <a:defRPr/>
            </a:pPr>
            <a:r>
              <a:rPr lang="en-US" sz="1600" dirty="0">
                <a:solidFill>
                  <a:schemeClr val="tx2"/>
                </a:solidFill>
                <a:latin typeface="Californian FB" pitchFamily="18" charset="0"/>
              </a:rPr>
              <a:t>Primary Care Hubs – 13 </a:t>
            </a:r>
            <a:r>
              <a:rPr lang="en-US" sz="1600" dirty="0" smtClean="0">
                <a:solidFill>
                  <a:schemeClr val="tx2"/>
                </a:solidFill>
                <a:latin typeface="Californian FB" pitchFamily="18" charset="0"/>
              </a:rPr>
              <a:t>; 218 sites</a:t>
            </a:r>
            <a:endParaRPr lang="en-US" sz="1600" dirty="0">
              <a:solidFill>
                <a:schemeClr val="tx2"/>
              </a:solidFill>
              <a:latin typeface="Californian FB" pitchFamily="18" charset="0"/>
            </a:endParaRPr>
          </a:p>
          <a:p>
            <a:pPr>
              <a:buFont typeface="Arial" pitchFamily="34" charset="0"/>
              <a:buChar char="•"/>
              <a:defRPr/>
            </a:pPr>
            <a:r>
              <a:rPr lang="en-US" sz="1600" dirty="0" smtClean="0">
                <a:solidFill>
                  <a:schemeClr val="tx2"/>
                </a:solidFill>
                <a:latin typeface="Californian FB" pitchFamily="18" charset="0"/>
              </a:rPr>
              <a:t>Organization </a:t>
            </a:r>
            <a:r>
              <a:rPr lang="en-US" sz="1600" dirty="0">
                <a:solidFill>
                  <a:schemeClr val="tx2"/>
                </a:solidFill>
                <a:latin typeface="Californian FB" pitchFamily="18" charset="0"/>
              </a:rPr>
              <a:t>Staff </a:t>
            </a:r>
            <a:r>
              <a:rPr lang="en-US" sz="1600" dirty="0" smtClean="0">
                <a:solidFill>
                  <a:schemeClr val="tx2"/>
                </a:solidFill>
                <a:latin typeface="Californian FB" pitchFamily="18" charset="0"/>
              </a:rPr>
              <a:t>– 650; active patients; 130k</a:t>
            </a:r>
          </a:p>
          <a:p>
            <a:pPr>
              <a:buFont typeface="Arial" pitchFamily="34" charset="0"/>
              <a:buChar char="•"/>
              <a:defRPr/>
            </a:pPr>
            <a:r>
              <a:rPr lang="en-US" sz="1600" dirty="0" smtClean="0">
                <a:solidFill>
                  <a:schemeClr val="tx2"/>
                </a:solidFill>
                <a:latin typeface="Californian FB" pitchFamily="18" charset="0"/>
              </a:rPr>
              <a:t>Specialties: psychiatry, podiatry, chiropractic</a:t>
            </a:r>
          </a:p>
          <a:p>
            <a:pPr>
              <a:buFont typeface="Arial" pitchFamily="34" charset="0"/>
              <a:buChar char="•"/>
              <a:defRPr/>
            </a:pPr>
            <a:r>
              <a:rPr lang="en-US" sz="1600" dirty="0">
                <a:solidFill>
                  <a:schemeClr val="tx2"/>
                </a:solidFill>
                <a:latin typeface="Californian FB" pitchFamily="18" charset="0"/>
              </a:rPr>
              <a:t>S</a:t>
            </a:r>
            <a:r>
              <a:rPr lang="en-US" sz="1600" dirty="0" smtClean="0">
                <a:solidFill>
                  <a:schemeClr val="tx2"/>
                </a:solidFill>
                <a:latin typeface="Californian FB" pitchFamily="18" charset="0"/>
              </a:rPr>
              <a:t>pecialty access by e-Consult</a:t>
            </a:r>
            <a:endParaRPr lang="en-US" sz="1600" dirty="0">
              <a:solidFill>
                <a:schemeClr val="tx2"/>
              </a:solidFill>
              <a:latin typeface="Californian FB" pitchFamily="18" charset="0"/>
            </a:endParaRPr>
          </a:p>
        </p:txBody>
      </p:sp>
      <p:sp>
        <p:nvSpPr>
          <p:cNvPr id="10" name="Title 1"/>
          <p:cNvSpPr>
            <a:spLocks noGrp="1"/>
          </p:cNvSpPr>
          <p:nvPr>
            <p:ph type="title"/>
          </p:nvPr>
        </p:nvSpPr>
        <p:spPr>
          <a:xfrm>
            <a:off x="975815" y="567520"/>
            <a:ext cx="7315200" cy="685800"/>
          </a:xfrm>
        </p:spPr>
        <p:txBody>
          <a:bodyPr/>
          <a:lstStyle/>
          <a:p>
            <a:r>
              <a:rPr lang="en-US" sz="2800" b="1" dirty="0" smtClean="0">
                <a:solidFill>
                  <a:srgbClr val="002060"/>
                </a:solidFill>
              </a:rPr>
              <a:t>Community</a:t>
            </a:r>
            <a:r>
              <a:rPr lang="en-US" b="1" dirty="0" smtClean="0">
                <a:solidFill>
                  <a:srgbClr val="002060"/>
                </a:solidFill>
              </a:rPr>
              <a:t> Health Center, Inc.</a:t>
            </a:r>
            <a:endParaRPr lang="en-US" b="1" dirty="0">
              <a:solidFill>
                <a:srgbClr val="002060"/>
              </a:solidFill>
            </a:endParaRPr>
          </a:p>
        </p:txBody>
      </p:sp>
      <p:sp>
        <p:nvSpPr>
          <p:cNvPr id="12" name="TextBox 4"/>
          <p:cNvSpPr txBox="1"/>
          <p:nvPr/>
        </p:nvSpPr>
        <p:spPr>
          <a:xfrm>
            <a:off x="101654" y="1306977"/>
            <a:ext cx="5366519" cy="1600438"/>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b="1" u="sng" dirty="0" smtClean="0">
                <a:solidFill>
                  <a:schemeClr val="tx2"/>
                </a:solidFill>
                <a:latin typeface="Californian FB" pitchFamily="18" charset="0"/>
              </a:rPr>
              <a:t>Federally Qualified Health Centers (FQHCs)</a:t>
            </a:r>
          </a:p>
          <a:p>
            <a:pPr marL="285750" indent="-285750">
              <a:buFont typeface="Arial" panose="020B0604020202020204" pitchFamily="34" charset="0"/>
              <a:buChar char="•"/>
              <a:defRPr/>
            </a:pPr>
            <a:r>
              <a:rPr lang="en-US" sz="1600" dirty="0" smtClean="0">
                <a:solidFill>
                  <a:schemeClr val="tx2"/>
                </a:solidFill>
                <a:latin typeface="Californian FB" pitchFamily="18" charset="0"/>
              </a:rPr>
              <a:t>Nation’s largest safety net setting</a:t>
            </a:r>
          </a:p>
          <a:p>
            <a:pPr marL="285750" indent="-285750">
              <a:buFont typeface="Arial" panose="020B0604020202020204" pitchFamily="34" charset="0"/>
              <a:buChar char="•"/>
              <a:defRPr/>
            </a:pPr>
            <a:r>
              <a:rPr lang="en-US" sz="1600" dirty="0" smtClean="0">
                <a:solidFill>
                  <a:schemeClr val="tx2"/>
                </a:solidFill>
                <a:latin typeface="Californian FB" pitchFamily="18" charset="0"/>
              </a:rPr>
              <a:t>Located in designated high need communities </a:t>
            </a:r>
          </a:p>
          <a:p>
            <a:pPr marL="285750" indent="-285750">
              <a:buFont typeface="Arial" panose="020B0604020202020204" pitchFamily="34" charset="0"/>
              <a:buChar char="•"/>
              <a:defRPr/>
            </a:pPr>
            <a:r>
              <a:rPr lang="en-US" sz="1600" dirty="0" smtClean="0">
                <a:solidFill>
                  <a:schemeClr val="tx2"/>
                </a:solidFill>
                <a:latin typeface="Californian FB" pitchFamily="18" charset="0"/>
              </a:rPr>
              <a:t>Caring for  more than 20 million patients  </a:t>
            </a:r>
          </a:p>
          <a:p>
            <a:pPr marL="285750" indent="-285750">
              <a:buFont typeface="Arial" panose="020B0604020202020204" pitchFamily="34" charset="0"/>
              <a:buChar char="•"/>
              <a:defRPr/>
            </a:pPr>
            <a:r>
              <a:rPr lang="en-US" sz="1600" dirty="0" smtClean="0">
                <a:solidFill>
                  <a:schemeClr val="tx2"/>
                </a:solidFill>
                <a:latin typeface="Californian FB" pitchFamily="18" charset="0"/>
              </a:rPr>
              <a:t>93% those served below 200% poverty and 35% uninsured </a:t>
            </a:r>
          </a:p>
          <a:p>
            <a:pPr marL="285750" indent="-285750">
              <a:buFont typeface="Arial" panose="020B0604020202020204" pitchFamily="34" charset="0"/>
              <a:buChar char="•"/>
              <a:defRPr/>
            </a:pPr>
            <a:r>
              <a:rPr lang="en-US" sz="1600">
                <a:solidFill>
                  <a:schemeClr val="tx2"/>
                </a:solidFill>
                <a:latin typeface="Californian FB" pitchFamily="18" charset="0"/>
              </a:rPr>
              <a:t>Employs more than 5,100 NPs – 24% of all medical visits</a:t>
            </a:r>
            <a:endParaRPr lang="en-US" sz="1600" dirty="0">
              <a:solidFill>
                <a:schemeClr val="tx2"/>
              </a:solidFill>
              <a:latin typeface="Californian FB"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485" y="1187760"/>
            <a:ext cx="4175515" cy="3794151"/>
          </a:xfrm>
          <a:prstGeom prst="rect">
            <a:avLst/>
          </a:prstGeom>
        </p:spPr>
      </p:pic>
    </p:spTree>
    <p:extLst>
      <p:ext uri="{BB962C8B-B14F-4D97-AF65-F5344CB8AC3E}">
        <p14:creationId xmlns:p14="http://schemas.microsoft.com/office/powerpoint/2010/main" val="2354907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0813" y="609599"/>
            <a:ext cx="7262375" cy="633243"/>
          </a:xfrm>
        </p:spPr>
        <p:txBody>
          <a:bodyPr>
            <a:normAutofit/>
          </a:bodyPr>
          <a:lstStyle/>
          <a:p>
            <a:pPr algn="l"/>
            <a:r>
              <a:rPr lang="en-US" sz="2400" b="1" dirty="0" smtClean="0">
                <a:solidFill>
                  <a:srgbClr val="002060"/>
                </a:solidFill>
                <a:latin typeface="Californian FB" pitchFamily="18" charset="0"/>
                <a:cs typeface="Footlight MT Light"/>
              </a:rPr>
              <a:t>CHC’s Educational, Technical  &amp; Innovation Projects</a:t>
            </a:r>
            <a:endParaRPr lang="en-US" sz="2400" b="1" dirty="0">
              <a:solidFill>
                <a:srgbClr val="002060"/>
              </a:solidFill>
              <a:latin typeface="Californian FB" pitchFamily="18" charset="0"/>
              <a:cs typeface="Footlight MT Ligh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066800"/>
            <a:ext cx="8458200" cy="4938193"/>
          </a:xfrm>
          <a:prstGeom prst="rect">
            <a:avLst/>
          </a:prstGeom>
        </p:spPr>
      </p:pic>
    </p:spTree>
    <p:extLst>
      <p:ext uri="{BB962C8B-B14F-4D97-AF65-F5344CB8AC3E}">
        <p14:creationId xmlns:p14="http://schemas.microsoft.com/office/powerpoint/2010/main" val="2517771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sz="2400" dirty="0">
                <a:solidFill>
                  <a:schemeClr val="tx2">
                    <a:lumMod val="75000"/>
                  </a:schemeClr>
                </a:solidFill>
                <a:latin typeface="Helvetica Neue" charset="0"/>
                <a:ea typeface="ヒラギノ角ゴ ProN W6" charset="0"/>
                <a:cs typeface="ヒラギノ角ゴ ProN W6" charset="0"/>
              </a:rPr>
              <a:t>New NP graduates are not always sufficiently prepared to serve as fully independent primary care providers, especially in high acuity areas like Federally Qualified Health </a:t>
            </a:r>
            <a:r>
              <a:rPr lang="en-US" sz="2400" dirty="0" smtClean="0">
                <a:solidFill>
                  <a:schemeClr val="tx2">
                    <a:lumMod val="75000"/>
                  </a:schemeClr>
                </a:solidFill>
                <a:latin typeface="Helvetica Neue" charset="0"/>
                <a:ea typeface="ヒラギノ角ゴ ProN W6" charset="0"/>
                <a:cs typeface="ヒラギノ角ゴ ProN W6" charset="0"/>
              </a:rPr>
              <a:t>Centers.</a:t>
            </a:r>
          </a:p>
          <a:p>
            <a:pPr marL="342900" indent="-342900">
              <a:buFont typeface="Arial" panose="020B0604020202020204" pitchFamily="34" charset="0"/>
              <a:buChar char="•"/>
            </a:pPr>
            <a:r>
              <a:rPr lang="en-US" sz="2400" dirty="0" smtClean="0">
                <a:solidFill>
                  <a:schemeClr val="tx2">
                    <a:lumMod val="75000"/>
                  </a:schemeClr>
                </a:solidFill>
                <a:latin typeface="Helvetica Neue" charset="0"/>
                <a:ea typeface="ヒラギノ角ゴ ProN W6" charset="0"/>
                <a:cs typeface="ヒラギノ角ゴ ProN W6" charset="0"/>
              </a:rPr>
              <a:t>A </a:t>
            </a:r>
            <a:r>
              <a:rPr lang="en-US" sz="2400" dirty="0">
                <a:solidFill>
                  <a:schemeClr val="tx2">
                    <a:lumMod val="75000"/>
                  </a:schemeClr>
                </a:solidFill>
                <a:latin typeface="Helvetica Neue" charset="0"/>
                <a:ea typeface="ヒラギノ角ゴ ProN W6" charset="0"/>
                <a:cs typeface="ヒラギノ角ゴ ProN W6" charset="0"/>
              </a:rPr>
              <a:t>structured post-graduate residency training program, improves the clinical skills, confidence, productivity &amp; job satisfaction needed to work successfully in the underserved </a:t>
            </a:r>
            <a:r>
              <a:rPr lang="en-US" sz="2400" dirty="0" smtClean="0">
                <a:solidFill>
                  <a:schemeClr val="tx2">
                    <a:lumMod val="75000"/>
                  </a:schemeClr>
                </a:solidFill>
                <a:latin typeface="Helvetica Neue" charset="0"/>
                <a:ea typeface="ヒラギノ角ゴ ProN W6" charset="0"/>
                <a:cs typeface="ヒラギノ角ゴ ProN W6" charset="0"/>
              </a:rPr>
              <a:t>setting.</a:t>
            </a:r>
          </a:p>
          <a:p>
            <a:pPr marL="342900" indent="-342900">
              <a:buFont typeface="Arial" panose="020B0604020202020204" pitchFamily="34" charset="0"/>
              <a:buChar char="•"/>
            </a:pPr>
            <a:r>
              <a:rPr lang="en-US" sz="2400" dirty="0" smtClean="0">
                <a:solidFill>
                  <a:schemeClr val="tx2">
                    <a:lumMod val="75000"/>
                  </a:schemeClr>
                </a:solidFill>
                <a:latin typeface="Helvetica Neue" charset="0"/>
                <a:ea typeface="ヒラギノ角ゴ ProN W6" charset="0"/>
                <a:cs typeface="ヒラギノ角ゴ ProN W6" charset="0"/>
              </a:rPr>
              <a:t>Residencies </a:t>
            </a:r>
            <a:r>
              <a:rPr lang="en-US" sz="2400" dirty="0">
                <a:solidFill>
                  <a:schemeClr val="tx2">
                    <a:lumMod val="75000"/>
                  </a:schemeClr>
                </a:solidFill>
                <a:latin typeface="Helvetica Neue" charset="0"/>
                <a:ea typeface="ヒラギノ角ゴ ProN W6" charset="0"/>
                <a:cs typeface="ヒラギノ角ゴ ProN W6" charset="0"/>
              </a:rPr>
              <a:t>are a growing trend in NP professionalism</a:t>
            </a:r>
          </a:p>
          <a:p>
            <a:endParaRPr lang="en-US" dirty="0"/>
          </a:p>
        </p:txBody>
      </p:sp>
      <p:sp>
        <p:nvSpPr>
          <p:cNvPr id="3" name="Title 2"/>
          <p:cNvSpPr>
            <a:spLocks noGrp="1"/>
          </p:cNvSpPr>
          <p:nvPr>
            <p:ph type="ctrTitle"/>
          </p:nvPr>
        </p:nvSpPr>
        <p:spPr/>
        <p:txBody>
          <a:bodyPr/>
          <a:lstStyle/>
          <a:p>
            <a:pPr algn="ctr"/>
            <a:r>
              <a:rPr lang="en-US" dirty="0" smtClean="0"/>
              <a:t>Why a Residency/Fellowship?</a:t>
            </a:r>
            <a:endParaRPr lang="en-US" dirty="0"/>
          </a:p>
        </p:txBody>
      </p:sp>
    </p:spTree>
    <p:extLst>
      <p:ext uri="{BB962C8B-B14F-4D97-AF65-F5344CB8AC3E}">
        <p14:creationId xmlns:p14="http://schemas.microsoft.com/office/powerpoint/2010/main" val="154149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90" y="540224"/>
            <a:ext cx="7315200" cy="685800"/>
          </a:xfrm>
        </p:spPr>
        <p:txBody>
          <a:bodyPr/>
          <a:lstStyle/>
          <a:p>
            <a:r>
              <a:rPr lang="en-US" sz="2400" b="1" dirty="0" smtClean="0">
                <a:solidFill>
                  <a:srgbClr val="002060"/>
                </a:solidFill>
              </a:rPr>
              <a:t>CHC’s Drivers in Creating NP Residency Training</a:t>
            </a:r>
            <a:endParaRPr lang="en-US" sz="2400" b="1" dirty="0">
              <a:solidFill>
                <a:srgbClr val="002060"/>
              </a:solidFill>
            </a:endParaRPr>
          </a:p>
        </p:txBody>
      </p:sp>
      <p:sp>
        <p:nvSpPr>
          <p:cNvPr id="3" name="Content Placeholder 2"/>
          <p:cNvSpPr>
            <a:spLocks noGrp="1"/>
          </p:cNvSpPr>
          <p:nvPr>
            <p:ph idx="1"/>
          </p:nvPr>
        </p:nvSpPr>
        <p:spPr>
          <a:xfrm>
            <a:off x="409433" y="1078172"/>
            <a:ext cx="8359254" cy="5116229"/>
          </a:xfrm>
        </p:spPr>
        <p:txBody>
          <a:bodyPr/>
          <a:lstStyle/>
          <a:p>
            <a:pPr marL="171450" indent="-171450">
              <a:lnSpc>
                <a:spcPct val="80000"/>
              </a:lnSpc>
              <a:spcBef>
                <a:spcPts val="300"/>
              </a:spcBef>
              <a:buFont typeface="Wingdings" pitchFamily="2" charset="2"/>
              <a:buChar char="§"/>
            </a:pPr>
            <a:r>
              <a:rPr lang="en-US" sz="1800" dirty="0">
                <a:solidFill>
                  <a:srgbClr val="002060"/>
                </a:solidFill>
              </a:rPr>
              <a:t>FQHCs and our patients need expert primary care providers prepared to manage social and clinical complexity in the primary care </a:t>
            </a:r>
            <a:r>
              <a:rPr lang="en-US" sz="1800" dirty="0" smtClean="0">
                <a:solidFill>
                  <a:srgbClr val="002060"/>
                </a:solidFill>
              </a:rPr>
              <a:t>setting</a:t>
            </a:r>
            <a:endParaRPr lang="en-US" sz="1800" dirty="0">
              <a:solidFill>
                <a:srgbClr val="002060"/>
              </a:solidFill>
            </a:endParaRPr>
          </a:p>
          <a:p>
            <a:pPr marL="171450" indent="-171450">
              <a:lnSpc>
                <a:spcPct val="80000"/>
              </a:lnSpc>
              <a:spcBef>
                <a:spcPts val="300"/>
              </a:spcBef>
              <a:buFont typeface="Wingdings" pitchFamily="2" charset="2"/>
              <a:buChar char="§"/>
            </a:pPr>
            <a:endParaRPr lang="en-US" sz="1800" dirty="0">
              <a:solidFill>
                <a:srgbClr val="002060"/>
              </a:solidFill>
            </a:endParaRPr>
          </a:p>
          <a:p>
            <a:pPr marL="171450" indent="-171450">
              <a:lnSpc>
                <a:spcPct val="80000"/>
              </a:lnSpc>
              <a:spcBef>
                <a:spcPts val="300"/>
              </a:spcBef>
              <a:buFont typeface="Wingdings" pitchFamily="2" charset="2"/>
              <a:buChar char="§"/>
            </a:pPr>
            <a:r>
              <a:rPr lang="en-US" sz="1800" dirty="0">
                <a:solidFill>
                  <a:srgbClr val="002060"/>
                </a:solidFill>
              </a:rPr>
              <a:t>Literature supports perceived </a:t>
            </a:r>
            <a:r>
              <a:rPr lang="en-US" sz="1800" dirty="0" smtClean="0">
                <a:solidFill>
                  <a:srgbClr val="002060"/>
                </a:solidFill>
              </a:rPr>
              <a:t> </a:t>
            </a:r>
            <a:r>
              <a:rPr lang="en-US" sz="1800" dirty="0">
                <a:solidFill>
                  <a:srgbClr val="002060"/>
                </a:solidFill>
              </a:rPr>
              <a:t>desire for post-graduate residency </a:t>
            </a:r>
            <a:r>
              <a:rPr lang="en-US" sz="1800" dirty="0" smtClean="0">
                <a:solidFill>
                  <a:srgbClr val="002060"/>
                </a:solidFill>
              </a:rPr>
              <a:t>training</a:t>
            </a:r>
            <a:endParaRPr lang="en-US" sz="1800" dirty="0">
              <a:solidFill>
                <a:srgbClr val="002060"/>
              </a:solidFill>
            </a:endParaRPr>
          </a:p>
          <a:p>
            <a:pPr>
              <a:lnSpc>
                <a:spcPct val="80000"/>
              </a:lnSpc>
              <a:spcBef>
                <a:spcPts val="300"/>
              </a:spcBef>
            </a:pPr>
            <a:endParaRPr lang="en-US" sz="1800" dirty="0">
              <a:solidFill>
                <a:srgbClr val="002060"/>
              </a:solidFill>
            </a:endParaRPr>
          </a:p>
          <a:p>
            <a:pPr marL="171450" indent="-171450">
              <a:lnSpc>
                <a:spcPct val="80000"/>
              </a:lnSpc>
              <a:spcBef>
                <a:spcPts val="300"/>
              </a:spcBef>
              <a:buFont typeface="Wingdings" pitchFamily="2" charset="2"/>
              <a:buChar char="§"/>
            </a:pPr>
            <a:r>
              <a:rPr lang="en-US" sz="1800" dirty="0">
                <a:solidFill>
                  <a:srgbClr val="002060"/>
                </a:solidFill>
              </a:rPr>
              <a:t>Majority of NPs choose primary care, but are deterred from FQHC setting by mismatch between preparation, patient complexity, and available </a:t>
            </a:r>
            <a:r>
              <a:rPr lang="en-US" sz="1800" dirty="0" smtClean="0">
                <a:solidFill>
                  <a:srgbClr val="002060"/>
                </a:solidFill>
              </a:rPr>
              <a:t>support</a:t>
            </a:r>
            <a:endParaRPr lang="en-US" sz="1800" dirty="0">
              <a:solidFill>
                <a:srgbClr val="002060"/>
              </a:solidFill>
            </a:endParaRPr>
          </a:p>
          <a:p>
            <a:pPr marL="171450" indent="-171450">
              <a:lnSpc>
                <a:spcPct val="80000"/>
              </a:lnSpc>
              <a:spcBef>
                <a:spcPts val="300"/>
              </a:spcBef>
              <a:buFont typeface="Wingdings" pitchFamily="2" charset="2"/>
              <a:buChar char="§"/>
            </a:pPr>
            <a:endParaRPr lang="en-US" sz="1000" dirty="0">
              <a:solidFill>
                <a:srgbClr val="002060"/>
              </a:solidFill>
            </a:endParaRPr>
          </a:p>
          <a:p>
            <a:pPr marL="171450" indent="-171450">
              <a:lnSpc>
                <a:spcPct val="80000"/>
              </a:lnSpc>
              <a:buFont typeface="Wingdings" pitchFamily="2" charset="2"/>
              <a:buChar char="§"/>
            </a:pPr>
            <a:r>
              <a:rPr lang="en-US" sz="1800" dirty="0">
                <a:solidFill>
                  <a:srgbClr val="002060"/>
                </a:solidFill>
              </a:rPr>
              <a:t>We can provide new nurse practitioners with a depth, breadth, volume, and intensity of </a:t>
            </a:r>
            <a:r>
              <a:rPr lang="en-US" sz="1800" dirty="0" smtClean="0">
                <a:solidFill>
                  <a:srgbClr val="002060"/>
                </a:solidFill>
              </a:rPr>
              <a:t>clinical training and training to a model of care  </a:t>
            </a:r>
            <a:r>
              <a:rPr lang="en-US" sz="1800" dirty="0">
                <a:solidFill>
                  <a:srgbClr val="002060"/>
                </a:solidFill>
              </a:rPr>
              <a:t>that </a:t>
            </a:r>
            <a:r>
              <a:rPr lang="en-US" sz="1800" dirty="0" smtClean="0">
                <a:solidFill>
                  <a:srgbClr val="002060"/>
                </a:solidFill>
              </a:rPr>
              <a:t>primes </a:t>
            </a:r>
            <a:r>
              <a:rPr lang="en-US" sz="1800" dirty="0">
                <a:solidFill>
                  <a:srgbClr val="002060"/>
                </a:solidFill>
              </a:rPr>
              <a:t>them for FQHC </a:t>
            </a:r>
            <a:r>
              <a:rPr lang="en-US" sz="1800" dirty="0" smtClean="0">
                <a:solidFill>
                  <a:srgbClr val="002060"/>
                </a:solidFill>
              </a:rPr>
              <a:t>success</a:t>
            </a:r>
            <a:endParaRPr lang="en-US" sz="1800" dirty="0">
              <a:solidFill>
                <a:srgbClr val="002060"/>
              </a:solidFill>
            </a:endParaRPr>
          </a:p>
          <a:p>
            <a:pPr marL="171450" indent="-171450">
              <a:lnSpc>
                <a:spcPct val="80000"/>
              </a:lnSpc>
            </a:pPr>
            <a:endParaRPr lang="en-US" sz="1600" dirty="0">
              <a:solidFill>
                <a:srgbClr val="002060"/>
              </a:solidFill>
            </a:endParaRPr>
          </a:p>
          <a:p>
            <a:pPr marL="171450" indent="-171450">
              <a:lnSpc>
                <a:spcPct val="80000"/>
              </a:lnSpc>
              <a:spcBef>
                <a:spcPts val="300"/>
              </a:spcBef>
              <a:buFont typeface="Wingdings" pitchFamily="2" charset="2"/>
              <a:buChar char="§"/>
            </a:pPr>
            <a:r>
              <a:rPr lang="en-US" sz="1800" dirty="0">
                <a:solidFill>
                  <a:srgbClr val="002060"/>
                </a:solidFill>
              </a:rPr>
              <a:t>Train new nurse practitioners to a model of primary care consistent with the IOM principles of health care and the needs of vulnerable populations</a:t>
            </a:r>
          </a:p>
          <a:p>
            <a:pPr marL="171450" indent="-171450">
              <a:lnSpc>
                <a:spcPct val="80000"/>
              </a:lnSpc>
              <a:buFont typeface="Wingdings" pitchFamily="2" charset="2"/>
              <a:buChar char="§"/>
            </a:pPr>
            <a:endParaRPr lang="en-US" sz="1600" dirty="0">
              <a:solidFill>
                <a:srgbClr val="002060"/>
              </a:solidFill>
            </a:endParaRPr>
          </a:p>
          <a:p>
            <a:pPr marL="171450" indent="-171450">
              <a:lnSpc>
                <a:spcPct val="80000"/>
              </a:lnSpc>
              <a:spcBef>
                <a:spcPts val="300"/>
              </a:spcBef>
              <a:buFont typeface="Wingdings" pitchFamily="2" charset="2"/>
              <a:buChar char="§"/>
            </a:pPr>
            <a:r>
              <a:rPr lang="en-US" sz="1800" dirty="0">
                <a:solidFill>
                  <a:srgbClr val="002060"/>
                </a:solidFill>
              </a:rPr>
              <a:t>Create a nationally replicable model of FQHC-based Residency training </a:t>
            </a:r>
            <a:r>
              <a:rPr lang="en-US" sz="1800" dirty="0" smtClean="0">
                <a:solidFill>
                  <a:srgbClr val="002060"/>
                </a:solidFill>
              </a:rPr>
              <a:t>for NPs</a:t>
            </a:r>
            <a:endParaRPr lang="en-US" sz="1800" dirty="0">
              <a:solidFill>
                <a:srgbClr val="002060"/>
              </a:solidFill>
            </a:endParaRPr>
          </a:p>
          <a:p>
            <a:pPr marL="171450" indent="-171450">
              <a:lnSpc>
                <a:spcPct val="80000"/>
              </a:lnSpc>
              <a:spcBef>
                <a:spcPts val="300"/>
              </a:spcBef>
              <a:buFont typeface="Wingdings" pitchFamily="2" charset="2"/>
              <a:buChar char="§"/>
            </a:pPr>
            <a:endParaRPr lang="en-US" sz="1800" dirty="0">
              <a:solidFill>
                <a:srgbClr val="002060"/>
              </a:solidFill>
            </a:endParaRPr>
          </a:p>
          <a:p>
            <a:pPr marL="171450" indent="-171450">
              <a:lnSpc>
                <a:spcPct val="80000"/>
              </a:lnSpc>
              <a:spcBef>
                <a:spcPts val="300"/>
              </a:spcBef>
              <a:buFont typeface="Wingdings" pitchFamily="2" charset="2"/>
              <a:buChar char="§"/>
            </a:pPr>
            <a:r>
              <a:rPr lang="en-US" sz="1800" dirty="0">
                <a:solidFill>
                  <a:srgbClr val="002060"/>
                </a:solidFill>
              </a:rPr>
              <a:t>Prepare new NPs for practice in any setting—rural, urban, large </a:t>
            </a:r>
            <a:r>
              <a:rPr lang="en-US" sz="1800" dirty="0" smtClean="0">
                <a:solidFill>
                  <a:srgbClr val="002060"/>
                </a:solidFill>
              </a:rPr>
              <a:t>or small</a:t>
            </a:r>
          </a:p>
          <a:p>
            <a:pPr marL="171450" indent="-171450">
              <a:lnSpc>
                <a:spcPct val="80000"/>
              </a:lnSpc>
              <a:spcBef>
                <a:spcPts val="300"/>
              </a:spcBef>
              <a:buFont typeface="Wingdings" pitchFamily="2" charset="2"/>
              <a:buChar char="§"/>
            </a:pPr>
            <a:endParaRPr lang="en-US" sz="1600" dirty="0">
              <a:solidFill>
                <a:srgbClr val="002060"/>
              </a:solidFill>
            </a:endParaRPr>
          </a:p>
          <a:p>
            <a:pPr marL="171450" indent="-171450">
              <a:lnSpc>
                <a:spcPct val="80000"/>
              </a:lnSpc>
              <a:spcBef>
                <a:spcPts val="300"/>
              </a:spcBef>
              <a:buFont typeface="Wingdings" pitchFamily="2" charset="2"/>
              <a:buChar char="§"/>
            </a:pPr>
            <a:r>
              <a:rPr lang="en-US" sz="1800" dirty="0">
                <a:solidFill>
                  <a:srgbClr val="002060"/>
                </a:solidFill>
              </a:rPr>
              <a:t>Develop a sustainable funding </a:t>
            </a:r>
            <a:r>
              <a:rPr lang="en-US" sz="1800" dirty="0" smtClean="0">
                <a:solidFill>
                  <a:srgbClr val="002060"/>
                </a:solidFill>
              </a:rPr>
              <a:t>methodology</a:t>
            </a:r>
            <a:endParaRPr lang="en-US" sz="1800" dirty="0">
              <a:solidFill>
                <a:srgbClr val="002060"/>
              </a:solidFill>
            </a:endParaRPr>
          </a:p>
          <a:p>
            <a:endParaRPr lang="en-US" dirty="0"/>
          </a:p>
        </p:txBody>
      </p:sp>
    </p:spTree>
    <p:extLst>
      <p:ext uri="{BB962C8B-B14F-4D97-AF65-F5344CB8AC3E}">
        <p14:creationId xmlns:p14="http://schemas.microsoft.com/office/powerpoint/2010/main" val="2705148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815" y="567520"/>
            <a:ext cx="7315200" cy="685800"/>
          </a:xfrm>
        </p:spPr>
        <p:txBody>
          <a:bodyPr/>
          <a:lstStyle/>
          <a:p>
            <a:r>
              <a:rPr lang="en-US" b="1" dirty="0" smtClean="0">
                <a:solidFill>
                  <a:srgbClr val="002060"/>
                </a:solidFill>
              </a:rPr>
              <a:t>Launch and Growth </a:t>
            </a:r>
            <a:endParaRPr lang="en-US" b="1" dirty="0">
              <a:solidFill>
                <a:srgbClr val="002060"/>
              </a:solidFill>
            </a:endParaRPr>
          </a:p>
        </p:txBody>
      </p:sp>
      <p:sp>
        <p:nvSpPr>
          <p:cNvPr id="3" name="Content Placeholder 2"/>
          <p:cNvSpPr>
            <a:spLocks noGrp="1"/>
          </p:cNvSpPr>
          <p:nvPr>
            <p:ph idx="1"/>
          </p:nvPr>
        </p:nvSpPr>
        <p:spPr>
          <a:xfrm>
            <a:off x="152401" y="1190767"/>
            <a:ext cx="8595814" cy="3381233"/>
          </a:xfrm>
        </p:spPr>
        <p:txBody>
          <a:bodyPr/>
          <a:lstStyle/>
          <a:p>
            <a:pPr marL="342900" lvl="1" indent="-342900">
              <a:lnSpc>
                <a:spcPct val="90000"/>
              </a:lnSpc>
              <a:buFont typeface="Arial" pitchFamily="34" charset="0"/>
              <a:buChar char="•"/>
            </a:pPr>
            <a:r>
              <a:rPr lang="en-US" dirty="0" smtClean="0">
                <a:solidFill>
                  <a:srgbClr val="002060"/>
                </a:solidFill>
              </a:rPr>
              <a:t>First steps:  published a concept paper in 2005 on the need for residency training for new NPs in FQHCs; talked with national leaders in NP community, primary care, community health centers, and Congress along with many of my role models, mentors, and heroes/heroines</a:t>
            </a:r>
          </a:p>
          <a:p>
            <a:pPr marL="342900" lvl="1" indent="-342900">
              <a:lnSpc>
                <a:spcPct val="90000"/>
              </a:lnSpc>
              <a:buFont typeface="Arial" pitchFamily="34" charset="0"/>
              <a:buChar char="•"/>
            </a:pPr>
            <a:endParaRPr lang="en-US" dirty="0" smtClean="0">
              <a:solidFill>
                <a:srgbClr val="002060"/>
              </a:solidFill>
            </a:endParaRPr>
          </a:p>
          <a:p>
            <a:pPr marL="342900" lvl="1" indent="-342900">
              <a:lnSpc>
                <a:spcPct val="90000"/>
              </a:lnSpc>
              <a:buFont typeface="Arial" pitchFamily="34" charset="0"/>
              <a:buChar char="•"/>
            </a:pPr>
            <a:r>
              <a:rPr lang="en-US" dirty="0" smtClean="0">
                <a:solidFill>
                  <a:srgbClr val="002060"/>
                </a:solidFill>
              </a:rPr>
              <a:t>Recruited the initial NP Residency cohort of 4 NPs; Rep. Sayers (d) of CT introduced legislation commending the model in CT</a:t>
            </a:r>
          </a:p>
          <a:p>
            <a:pPr marL="342900" lvl="1" indent="-342900">
              <a:lnSpc>
                <a:spcPct val="90000"/>
              </a:lnSpc>
              <a:buFont typeface="Arial" pitchFamily="34" charset="0"/>
              <a:buChar char="•"/>
            </a:pPr>
            <a:endParaRPr lang="en-US" dirty="0">
              <a:solidFill>
                <a:srgbClr val="002060"/>
              </a:solidFill>
            </a:endParaRPr>
          </a:p>
          <a:p>
            <a:pPr marL="342900" lvl="1" indent="-342900">
              <a:lnSpc>
                <a:spcPct val="90000"/>
              </a:lnSpc>
              <a:buFont typeface="Arial" pitchFamily="34" charset="0"/>
              <a:buChar char="•"/>
            </a:pPr>
            <a:r>
              <a:rPr lang="en-US" dirty="0" smtClean="0">
                <a:solidFill>
                  <a:srgbClr val="002060"/>
                </a:solidFill>
              </a:rPr>
              <a:t>Held a Capitol Hill briefing in August, 2008, attended by congressional aides, staffers, policy wonks, fellows—including Fellow to Senator Inouye—which led ultimately to the writing of Section 5316 of the ACA </a:t>
            </a:r>
          </a:p>
          <a:p>
            <a:pPr marL="342900" lvl="1" indent="-342900">
              <a:lnSpc>
                <a:spcPct val="90000"/>
              </a:lnSpc>
              <a:buFont typeface="Arial" pitchFamily="34" charset="0"/>
              <a:buChar char="•"/>
            </a:pPr>
            <a:endParaRPr lang="en-US" dirty="0">
              <a:solidFill>
                <a:srgbClr val="002060"/>
              </a:solidFill>
            </a:endParaRPr>
          </a:p>
          <a:p>
            <a:pPr marL="342900" lvl="1" indent="-342900">
              <a:lnSpc>
                <a:spcPct val="90000"/>
              </a:lnSpc>
              <a:buFont typeface="Arial" pitchFamily="34" charset="0"/>
              <a:buChar char="•"/>
            </a:pPr>
            <a:endParaRPr lang="en-US" dirty="0">
              <a:solidFill>
                <a:srgbClr val="002060"/>
              </a:solidFill>
            </a:endParaRPr>
          </a:p>
          <a:p>
            <a:pPr marL="0" lvl="1" indent="0">
              <a:lnSpc>
                <a:spcPct val="90000"/>
              </a:lnSpc>
              <a:buNone/>
            </a:pPr>
            <a:endParaRPr lang="en-US" dirty="0" smtClean="0">
              <a:solidFill>
                <a:srgbClr val="002060"/>
              </a:solidFill>
            </a:endParaRPr>
          </a:p>
        </p:txBody>
      </p:sp>
      <p:pic>
        <p:nvPicPr>
          <p:cNvPr id="4" name="Picture 6" descr="Stand Down 2006 005"/>
          <p:cNvPicPr>
            <a:picLocks noChangeAspect="1" noChangeArrowheads="1"/>
          </p:cNvPicPr>
          <p:nvPr/>
        </p:nvPicPr>
        <p:blipFill>
          <a:blip r:embed="rId2" cstate="print"/>
          <a:stretch>
            <a:fillRect/>
          </a:stretch>
        </p:blipFill>
        <p:spPr bwMode="auto">
          <a:xfrm>
            <a:off x="4934802" y="4594176"/>
            <a:ext cx="2704899" cy="1905000"/>
          </a:xfrm>
          <a:prstGeom prst="rect">
            <a:avLst/>
          </a:prstGeom>
          <a:ln>
            <a:noFill/>
          </a:ln>
          <a:effectLst>
            <a:softEdge rad="112500"/>
          </a:effectLst>
        </p:spPr>
      </p:pic>
      <p:pic>
        <p:nvPicPr>
          <p:cNvPr id="5" name="Picture 4" descr="Stand Down 2006 005"/>
          <p:cNvPicPr>
            <a:picLocks noChangeAspect="1" noChangeArrowheads="1"/>
          </p:cNvPicPr>
          <p:nvPr/>
        </p:nvPicPr>
        <p:blipFill>
          <a:blip r:embed="rId3" cstate="print"/>
          <a:stretch>
            <a:fillRect/>
          </a:stretch>
        </p:blipFill>
        <p:spPr bwMode="auto">
          <a:xfrm>
            <a:off x="1956179" y="4594176"/>
            <a:ext cx="2438400" cy="1828800"/>
          </a:xfrm>
          <a:prstGeom prst="rect">
            <a:avLst/>
          </a:prstGeom>
          <a:ln>
            <a:noFill/>
          </a:ln>
          <a:effectLst>
            <a:softEdge rad="112500"/>
          </a:effectLst>
        </p:spPr>
      </p:pic>
    </p:spTree>
    <p:extLst>
      <p:ext uri="{BB962C8B-B14F-4D97-AF65-F5344CB8AC3E}">
        <p14:creationId xmlns:p14="http://schemas.microsoft.com/office/powerpoint/2010/main" val="3446399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smtClean="0">
                <a:solidFill>
                  <a:srgbClr val="002060"/>
                </a:solidFill>
              </a:rPr>
              <a:t>2</a:t>
            </a:r>
            <a:r>
              <a:rPr lang="en-US" baseline="30000" dirty="0" smtClean="0">
                <a:solidFill>
                  <a:srgbClr val="002060"/>
                </a:solidFill>
              </a:rPr>
              <a:t>ND</a:t>
            </a:r>
            <a:r>
              <a:rPr lang="en-US" dirty="0" smtClean="0">
                <a:solidFill>
                  <a:srgbClr val="002060"/>
                </a:solidFill>
              </a:rPr>
              <a:t>  NP Residency launched at UMASS Worcester in 2009; other early programs followed at VA-CT (2009), a Nurse Managed Health Center (Glide) in San Francisco,  and community health centers in Texas, Washington, Maine, and beyond</a:t>
            </a:r>
          </a:p>
          <a:p>
            <a:pPr marL="342900" indent="-342900">
              <a:buFont typeface="Arial" panose="020B0604020202020204" pitchFamily="34" charset="0"/>
              <a:buChar char="•"/>
            </a:pPr>
            <a:endParaRPr lang="en-US" dirty="0" smtClean="0">
              <a:solidFill>
                <a:srgbClr val="002060"/>
              </a:solidFill>
            </a:endParaRPr>
          </a:p>
          <a:p>
            <a:pPr marL="342900" indent="-342900">
              <a:buFont typeface="Arial" panose="020B0604020202020204" pitchFamily="34" charset="0"/>
              <a:buChar char="•"/>
            </a:pPr>
            <a:r>
              <a:rPr lang="en-US" dirty="0" smtClean="0">
                <a:solidFill>
                  <a:srgbClr val="002060"/>
                </a:solidFill>
              </a:rPr>
              <a:t>CHC, Inc. expanded from four to eight and then 10 residents per year—by 2012, receiving close to 150 applications per year from all over the country.  The VA System expanded programs to five centers of excellence , and large health systems such as Carolinas added primary care residencies</a:t>
            </a:r>
          </a:p>
          <a:p>
            <a:pPr marL="342900" indent="-342900">
              <a:buFont typeface="Arial" panose="020B0604020202020204" pitchFamily="34" charset="0"/>
              <a:buChar char="•"/>
            </a:pPr>
            <a:endParaRPr lang="en-US" dirty="0">
              <a:solidFill>
                <a:srgbClr val="002060"/>
              </a:solidFill>
            </a:endParaRPr>
          </a:p>
          <a:p>
            <a:pPr marL="342900" indent="-342900">
              <a:buFont typeface="Arial" panose="020B0604020202020204" pitchFamily="34" charset="0"/>
              <a:buChar char="•"/>
            </a:pPr>
            <a:r>
              <a:rPr lang="en-US" dirty="0" smtClean="0">
                <a:solidFill>
                  <a:srgbClr val="002060"/>
                </a:solidFill>
              </a:rPr>
              <a:t>The anticipated funding under the ACA never materialized when Congress changed majority parties., and anticipated support for the concept  of postgraduate NP Residency from the national NP organizations was not forthcoming</a:t>
            </a:r>
          </a:p>
          <a:p>
            <a:endParaRPr lang="en-US" dirty="0"/>
          </a:p>
          <a:p>
            <a:r>
              <a:rPr lang="en-US" dirty="0" smtClean="0"/>
              <a:t> </a:t>
            </a:r>
            <a:endParaRPr lang="en-US" dirty="0"/>
          </a:p>
        </p:txBody>
      </p:sp>
      <p:sp>
        <p:nvSpPr>
          <p:cNvPr id="3" name="Title 2"/>
          <p:cNvSpPr>
            <a:spLocks noGrp="1"/>
          </p:cNvSpPr>
          <p:nvPr>
            <p:ph type="ctrTitle"/>
          </p:nvPr>
        </p:nvSpPr>
        <p:spPr/>
        <p:txBody>
          <a:bodyPr/>
          <a:lstStyle/>
          <a:p>
            <a:pPr algn="ctr"/>
            <a:r>
              <a:rPr lang="en-US" dirty="0" smtClean="0"/>
              <a:t>Replication and Challenges</a:t>
            </a:r>
            <a:endParaRPr lang="en-US" dirty="0"/>
          </a:p>
        </p:txBody>
      </p:sp>
    </p:spTree>
    <p:extLst>
      <p:ext uri="{BB962C8B-B14F-4D97-AF65-F5344CB8AC3E}">
        <p14:creationId xmlns:p14="http://schemas.microsoft.com/office/powerpoint/2010/main" val="618715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99"/>
          <a:stretch/>
        </p:blipFill>
        <p:spPr bwMode="auto">
          <a:xfrm>
            <a:off x="6150440" y="1092977"/>
            <a:ext cx="2917162" cy="2042111"/>
          </a:xfrm>
          <a:prstGeom prst="rect">
            <a:avLst/>
          </a:prstGeom>
          <a:ln>
            <a:noFill/>
          </a:ln>
          <a:effectLst>
            <a:softEdge rad="112500"/>
          </a:effec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35926" y="3643732"/>
            <a:ext cx="2931676" cy="1712052"/>
          </a:xfrm>
          <a:prstGeom prst="rect">
            <a:avLst/>
          </a:prstGeom>
          <a:ln>
            <a:noFill/>
          </a:ln>
          <a:effectLst>
            <a:softEdge rad="112500"/>
          </a:effectLst>
        </p:spPr>
      </p:pic>
      <p:sp>
        <p:nvSpPr>
          <p:cNvPr id="9" name="TextBox 8"/>
          <p:cNvSpPr txBox="1"/>
          <p:nvPr/>
        </p:nvSpPr>
        <p:spPr>
          <a:xfrm>
            <a:off x="-1" y="890025"/>
            <a:ext cx="6531429" cy="5755422"/>
          </a:xfrm>
          <a:prstGeom prst="rect">
            <a:avLst/>
          </a:prstGeom>
          <a:solidFill>
            <a:schemeClr val="accent3">
              <a:lumMod val="20000"/>
              <a:lumOff val="80000"/>
            </a:schemeClr>
          </a:solidFill>
          <a:ln w="28575">
            <a:noFill/>
          </a:ln>
          <a:effectLst>
            <a:softEdge rad="63500"/>
          </a:effectLst>
        </p:spPr>
        <p:txBody>
          <a:bodyPr wrap="square" rtlCol="0">
            <a:spAutoFit/>
          </a:bodyPr>
          <a:lstStyle/>
          <a:p>
            <a:pPr marL="342900" lvl="1" indent="-342900">
              <a:buFont typeface="Arial" panose="020B0604020202020204" pitchFamily="34" charset="0"/>
              <a:buChar char="•"/>
            </a:pPr>
            <a:r>
              <a:rPr lang="en-US" sz="1600" dirty="0" smtClean="0">
                <a:solidFill>
                  <a:schemeClr val="tx2"/>
                </a:solidFill>
                <a:latin typeface="Californian FB" panose="0207040306080B030204" pitchFamily="18" charset="0"/>
              </a:rPr>
              <a:t>Seeking </a:t>
            </a:r>
            <a:r>
              <a:rPr lang="en-US" sz="1600" dirty="0">
                <a:solidFill>
                  <a:schemeClr val="tx2"/>
                </a:solidFill>
                <a:latin typeface="Californian FB" panose="0207040306080B030204" pitchFamily="18" charset="0"/>
              </a:rPr>
              <a:t>reauthorization and funding of </a:t>
            </a:r>
            <a:r>
              <a:rPr lang="en-US" sz="1600" i="1" dirty="0">
                <a:solidFill>
                  <a:schemeClr val="tx2"/>
                </a:solidFill>
                <a:latin typeface="Californian FB" panose="0207040306080B030204" pitchFamily="18" charset="0"/>
              </a:rPr>
              <a:t>Sec. 5316</a:t>
            </a:r>
            <a:r>
              <a:rPr lang="en-US" sz="1600" dirty="0">
                <a:solidFill>
                  <a:schemeClr val="tx2"/>
                </a:solidFill>
                <a:latin typeface="Californian FB" panose="0207040306080B030204" pitchFamily="18" charset="0"/>
              </a:rPr>
              <a:t> of the Affordable Care </a:t>
            </a:r>
            <a:r>
              <a:rPr lang="en-US" sz="1600" dirty="0" smtClean="0">
                <a:solidFill>
                  <a:schemeClr val="tx2"/>
                </a:solidFill>
                <a:latin typeface="Californian FB" panose="0207040306080B030204" pitchFamily="18" charset="0"/>
              </a:rPr>
              <a:t>Act</a:t>
            </a:r>
          </a:p>
          <a:p>
            <a:pPr marL="0" lvl="1"/>
            <a:endParaRPr lang="en-US" sz="1600" dirty="0" smtClean="0">
              <a:solidFill>
                <a:schemeClr val="tx2"/>
              </a:solidFill>
              <a:latin typeface="Californian FB" panose="0207040306080B030204" pitchFamily="18" charset="0"/>
            </a:endParaRPr>
          </a:p>
          <a:p>
            <a:pPr marL="342900" lvl="1" indent="-342900">
              <a:buFont typeface="Arial" panose="020B0604020202020204" pitchFamily="34" charset="0"/>
              <a:buChar char="•"/>
            </a:pPr>
            <a:r>
              <a:rPr lang="en-US" sz="1600" i="1" dirty="0">
                <a:solidFill>
                  <a:schemeClr val="tx2"/>
                </a:solidFill>
                <a:latin typeface="Californian FB" panose="0207040306080B030204" pitchFamily="18" charset="0"/>
              </a:rPr>
              <a:t>S. 2229</a:t>
            </a:r>
            <a:r>
              <a:rPr lang="en-US" sz="1600" dirty="0">
                <a:solidFill>
                  <a:schemeClr val="tx2"/>
                </a:solidFill>
                <a:latin typeface="Californian FB" panose="0207040306080B030204" pitchFamily="18" charset="0"/>
              </a:rPr>
              <a:t>, a bill titled the “</a:t>
            </a:r>
            <a:r>
              <a:rPr lang="en-US" sz="1600" i="1" dirty="0">
                <a:solidFill>
                  <a:schemeClr val="tx2"/>
                </a:solidFill>
                <a:latin typeface="Californian FB" panose="0207040306080B030204" pitchFamily="18" charset="0"/>
                <a:hlinkClick r:id="rId4"/>
              </a:rPr>
              <a:t>Expanding Primary Care Access and Workforce Act</a:t>
            </a:r>
            <a:r>
              <a:rPr lang="en-US" sz="1600" i="1" dirty="0">
                <a:solidFill>
                  <a:schemeClr val="tx2"/>
                </a:solidFill>
                <a:latin typeface="Californian FB" panose="0207040306080B030204" pitchFamily="18" charset="0"/>
              </a:rPr>
              <a:t>,”</a:t>
            </a:r>
            <a:r>
              <a:rPr lang="en-US" sz="1600" dirty="0">
                <a:solidFill>
                  <a:schemeClr val="tx2"/>
                </a:solidFill>
                <a:latin typeface="Californian FB" panose="0207040306080B030204" pitchFamily="18" charset="0"/>
              </a:rPr>
              <a:t> now pending before the U.S. Senate as introduced by Senator Sanders on April 9, 2014, which would reauthorize and provide $75 million for the NPRTP through 2019</a:t>
            </a:r>
            <a:r>
              <a:rPr lang="en-US" sz="1600" dirty="0" smtClean="0">
                <a:solidFill>
                  <a:schemeClr val="tx2"/>
                </a:solidFill>
                <a:latin typeface="Californian FB" panose="0207040306080B030204" pitchFamily="18" charset="0"/>
              </a:rPr>
              <a:t>.</a:t>
            </a:r>
          </a:p>
          <a:p>
            <a:pPr marL="0" lvl="1"/>
            <a:endParaRPr lang="en-US" sz="1600" dirty="0" smtClean="0">
              <a:solidFill>
                <a:schemeClr val="tx2"/>
              </a:solidFill>
              <a:latin typeface="Californian FB" panose="0207040306080B030204" pitchFamily="18" charset="0"/>
            </a:endParaRPr>
          </a:p>
          <a:p>
            <a:pPr marL="342900" lvl="1" indent="-342900">
              <a:buFont typeface="Arial" panose="020B0604020202020204" pitchFamily="34" charset="0"/>
              <a:buChar char="•"/>
            </a:pPr>
            <a:r>
              <a:rPr lang="en-US" sz="1600" dirty="0">
                <a:solidFill>
                  <a:schemeClr val="tx2"/>
                </a:solidFill>
                <a:latin typeface="Californian FB" panose="0207040306080B030204" pitchFamily="18" charset="0"/>
              </a:rPr>
              <a:t>Significant support from  state of Washington community health centers, and the office of Senator </a:t>
            </a:r>
            <a:r>
              <a:rPr lang="en-US" sz="1600" dirty="0" smtClean="0">
                <a:solidFill>
                  <a:schemeClr val="tx2"/>
                </a:solidFill>
                <a:latin typeface="Californian FB" panose="0207040306080B030204" pitchFamily="18" charset="0"/>
              </a:rPr>
              <a:t>Murray</a:t>
            </a:r>
          </a:p>
          <a:p>
            <a:pPr marL="0" lvl="1"/>
            <a:endParaRPr lang="en-US" sz="1600" dirty="0" smtClean="0">
              <a:solidFill>
                <a:schemeClr val="tx2"/>
              </a:solidFill>
              <a:latin typeface="Californian FB" panose="0207040306080B030204" pitchFamily="18" charset="0"/>
            </a:endParaRPr>
          </a:p>
          <a:p>
            <a:pPr marL="342900" lvl="1" indent="-342900">
              <a:buFont typeface="Arial" panose="020B0604020202020204" pitchFamily="34" charset="0"/>
              <a:buChar char="•"/>
            </a:pPr>
            <a:r>
              <a:rPr lang="en-US" sz="1600" dirty="0">
                <a:solidFill>
                  <a:schemeClr val="tx2"/>
                </a:solidFill>
                <a:latin typeface="Californian FB" panose="0207040306080B030204" pitchFamily="18" charset="0"/>
              </a:rPr>
              <a:t>Continued focus on working with HRSA workforce programs and NACHC on moving towards expansion of Teaching Health Center (THC) </a:t>
            </a:r>
            <a:r>
              <a:rPr lang="en-US" sz="1600" dirty="0" smtClean="0">
                <a:solidFill>
                  <a:schemeClr val="tx2"/>
                </a:solidFill>
                <a:latin typeface="Californian FB" panose="0207040306080B030204" pitchFamily="18" charset="0"/>
              </a:rPr>
              <a:t>legislation</a:t>
            </a:r>
          </a:p>
          <a:p>
            <a:pPr marL="0" lvl="1"/>
            <a:endParaRPr lang="en-US" sz="1600" dirty="0" smtClean="0">
              <a:solidFill>
                <a:schemeClr val="tx2"/>
              </a:solidFill>
              <a:latin typeface="Californian FB" panose="0207040306080B030204" pitchFamily="18" charset="0"/>
            </a:endParaRPr>
          </a:p>
          <a:p>
            <a:pPr marL="342900" lvl="1" indent="-342900">
              <a:buFont typeface="Arial" panose="020B0604020202020204" pitchFamily="34" charset="0"/>
              <a:buChar char="•"/>
            </a:pPr>
            <a:r>
              <a:rPr lang="en-US" sz="1600" kern="0" dirty="0">
                <a:solidFill>
                  <a:schemeClr val="tx2"/>
                </a:solidFill>
                <a:latin typeface="Californian FB" panose="0207040306080B030204" pitchFamily="18" charset="0"/>
              </a:rPr>
              <a:t>IOM Future of Nursing Report (2010) called for residency training of new advanced practice registered nurses; IOM report on GME (2014) calls for establishment of a “transformation fund” and consideration of GME funding for other providers</a:t>
            </a:r>
            <a:r>
              <a:rPr lang="en-US" sz="1600" kern="0" dirty="0" smtClean="0">
                <a:solidFill>
                  <a:schemeClr val="tx2"/>
                </a:solidFill>
                <a:latin typeface="Californian FB" panose="0207040306080B030204" pitchFamily="18" charset="0"/>
              </a:rPr>
              <a:t>.</a:t>
            </a:r>
          </a:p>
          <a:p>
            <a:pPr marL="342900" lvl="1" indent="-342900">
              <a:buFont typeface="Arial" panose="020B0604020202020204" pitchFamily="34" charset="0"/>
              <a:buChar char="•"/>
            </a:pPr>
            <a:endParaRPr lang="en-US" sz="1600" kern="0" dirty="0" smtClean="0">
              <a:solidFill>
                <a:schemeClr val="tx2"/>
              </a:solidFill>
              <a:latin typeface="Californian FB" panose="0207040306080B030204" pitchFamily="18" charset="0"/>
            </a:endParaRPr>
          </a:p>
          <a:p>
            <a:pPr marL="342900" lvl="1" indent="-342900">
              <a:buFont typeface="Arial" panose="020B0604020202020204" pitchFamily="34" charset="0"/>
              <a:buChar char="•"/>
            </a:pPr>
            <a:r>
              <a:rPr lang="en-US" sz="1600" kern="0" dirty="0">
                <a:solidFill>
                  <a:schemeClr val="tx2"/>
                </a:solidFill>
                <a:latin typeface="Californian FB" panose="0207040306080B030204" pitchFamily="18" charset="0"/>
              </a:rPr>
              <a:t>None of these are likely to happen soon. </a:t>
            </a:r>
            <a:endParaRPr lang="en-US" sz="1600" kern="0" dirty="0" smtClean="0">
              <a:solidFill>
                <a:schemeClr val="tx2"/>
              </a:solidFill>
              <a:latin typeface="Californian FB" panose="0207040306080B030204" pitchFamily="18" charset="0"/>
            </a:endParaRPr>
          </a:p>
          <a:p>
            <a:pPr marL="342900" lvl="1" indent="-342900">
              <a:buFont typeface="Arial" panose="020B0604020202020204" pitchFamily="34" charset="0"/>
              <a:buChar char="•"/>
            </a:pPr>
            <a:endParaRPr lang="en-US" sz="1600" kern="0" dirty="0" smtClean="0">
              <a:solidFill>
                <a:schemeClr val="tx2"/>
              </a:solidFill>
              <a:latin typeface="Californian FB" panose="0207040306080B030204" pitchFamily="18" charset="0"/>
            </a:endParaRPr>
          </a:p>
          <a:p>
            <a:pPr marL="342900" lvl="1" indent="-342900">
              <a:buFont typeface="Arial" panose="020B0604020202020204" pitchFamily="34" charset="0"/>
              <a:buChar char="•"/>
            </a:pPr>
            <a:r>
              <a:rPr lang="en-US" sz="1600" kern="0" dirty="0">
                <a:solidFill>
                  <a:schemeClr val="tx2"/>
                </a:solidFill>
                <a:latin typeface="Californian FB" panose="0207040306080B030204" pitchFamily="18" charset="0"/>
              </a:rPr>
              <a:t>Medicaid GME remains a real and untapped potential source of </a:t>
            </a:r>
            <a:r>
              <a:rPr lang="en-US" sz="1600" kern="0" dirty="0" smtClean="0">
                <a:solidFill>
                  <a:schemeClr val="tx2"/>
                </a:solidFill>
                <a:latin typeface="Californian FB" panose="0207040306080B030204" pitchFamily="18" charset="0"/>
              </a:rPr>
              <a:t>support</a:t>
            </a:r>
            <a:endParaRPr lang="en-US" sz="1600" dirty="0">
              <a:solidFill>
                <a:schemeClr val="tx2"/>
              </a:solidFill>
              <a:latin typeface="Californian FB" panose="0207040306080B0302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907" y="3352799"/>
            <a:ext cx="731293" cy="731293"/>
          </a:xfrm>
          <a:prstGeom prst="rect">
            <a:avLst/>
          </a:prstGeom>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91294" y="3904366"/>
            <a:ext cx="971256" cy="971256"/>
          </a:xfrm>
          <a:prstGeom prst="rect">
            <a:avLst/>
          </a:prstGeom>
          <a:ln>
            <a:noFill/>
          </a:ln>
          <a:effectLst>
            <a:softEdge rad="112500"/>
          </a:effectLst>
        </p:spPr>
      </p:pic>
      <p:sp>
        <p:nvSpPr>
          <p:cNvPr id="13" name="Title 1"/>
          <p:cNvSpPr>
            <a:spLocks noGrp="1"/>
          </p:cNvSpPr>
          <p:nvPr>
            <p:ph type="title"/>
          </p:nvPr>
        </p:nvSpPr>
        <p:spPr>
          <a:xfrm>
            <a:off x="752798" y="449518"/>
            <a:ext cx="7302639" cy="493911"/>
          </a:xfrm>
        </p:spPr>
        <p:txBody>
          <a:bodyPr/>
          <a:lstStyle/>
          <a:p>
            <a:pPr>
              <a:defRPr/>
            </a:pPr>
            <a:r>
              <a:rPr lang="en-US" b="1" dirty="0" smtClean="0">
                <a:solidFill>
                  <a:srgbClr val="002060"/>
                </a:solidFill>
              </a:rPr>
              <a:t>Legislative Actions</a:t>
            </a:r>
            <a:endParaRPr lang="en-US" b="1" dirty="0">
              <a:solidFill>
                <a:srgbClr val="002060"/>
              </a:solidFill>
            </a:endParaRPr>
          </a:p>
        </p:txBody>
      </p:sp>
    </p:spTree>
    <p:extLst>
      <p:ext uri="{BB962C8B-B14F-4D97-AF65-F5344CB8AC3E}">
        <p14:creationId xmlns:p14="http://schemas.microsoft.com/office/powerpoint/2010/main" val="3420200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3693</TotalTime>
  <Words>1922</Words>
  <Application>Microsoft Office PowerPoint</Application>
  <PresentationFormat>On-screen Show (4:3)</PresentationFormat>
  <Paragraphs>279</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Presented By:</vt:lpstr>
      <vt:lpstr>Community Health Center, Inc.</vt:lpstr>
      <vt:lpstr>CHC’s Educational, Technical  &amp; Innovation Projects</vt:lpstr>
      <vt:lpstr>Why a Residency/Fellowship?</vt:lpstr>
      <vt:lpstr>CHC’s Drivers in Creating NP Residency Training</vt:lpstr>
      <vt:lpstr>Launch and Growth </vt:lpstr>
      <vt:lpstr>Replication and Challenges</vt:lpstr>
      <vt:lpstr>Legislative Actions</vt:lpstr>
      <vt:lpstr>What Does Primary Care Look Like in a FQHC?</vt:lpstr>
      <vt:lpstr>Elements of NP Residency Training </vt:lpstr>
      <vt:lpstr>CHCI NP Residency</vt:lpstr>
      <vt:lpstr>2014-2015 Didactics Sessions (partial listing)</vt:lpstr>
      <vt:lpstr>Structured Program Schedule </vt:lpstr>
      <vt:lpstr>PowerPoint Presentation</vt:lpstr>
      <vt:lpstr>What are the outcomes of NP Residency?</vt:lpstr>
      <vt:lpstr>Outcome Data</vt:lpstr>
      <vt:lpstr>MyEvaluations.com</vt:lpstr>
      <vt:lpstr>CHCI Residency Program Today</vt:lpstr>
      <vt:lpstr>Replicability and Spread</vt:lpstr>
      <vt:lpstr>PowerPoint Presentation</vt:lpstr>
      <vt:lpstr>PowerPoint Presentation</vt:lpstr>
      <vt:lpstr>Remote Hosting NP Residency Programs</vt:lpstr>
      <vt:lpstr>Accreditation</vt:lpstr>
      <vt:lpstr>Accreditation Standards and Curriculum</vt:lpstr>
      <vt:lpstr>PowerPoint Presentation</vt:lpstr>
      <vt:lpstr>If you want to do something, do it. Just get started.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patrieb</dc:creator>
  <cp:lastModifiedBy>Corsino, Charise</cp:lastModifiedBy>
  <cp:revision>185</cp:revision>
  <cp:lastPrinted>2014-09-25T14:45:49Z</cp:lastPrinted>
  <dcterms:created xsi:type="dcterms:W3CDTF">2012-11-13T15:15:27Z</dcterms:created>
  <dcterms:modified xsi:type="dcterms:W3CDTF">2015-06-05T20:09:50Z</dcterms:modified>
</cp:coreProperties>
</file>