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58" r:id="rId4"/>
    <p:sldId id="261" r:id="rId5"/>
    <p:sldId id="276" r:id="rId6"/>
    <p:sldId id="275" r:id="rId7"/>
    <p:sldId id="266" r:id="rId8"/>
    <p:sldId id="286" r:id="rId9"/>
    <p:sldId id="277" r:id="rId10"/>
    <p:sldId id="262" r:id="rId11"/>
    <p:sldId id="263" r:id="rId12"/>
    <p:sldId id="265" r:id="rId13"/>
    <p:sldId id="25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87" r:id="rId25"/>
    <p:sldId id="281" r:id="rId26"/>
    <p:sldId id="285" r:id="rId27"/>
    <p:sldId id="283" r:id="rId28"/>
    <p:sldId id="260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04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5" d="100"/>
          <a:sy n="85" d="100"/>
        </p:scale>
        <p:origin x="-2074" y="23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F959E-6AE1-4DCC-A79C-745B6496F334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7DA91-C4B0-4C24-BBD1-195DBE1B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6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Users\casey\Pictures\CB_as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67000"/>
            <a:ext cx="139122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41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8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66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61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70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1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83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267200"/>
            <a:ext cx="57912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09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75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6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2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343400"/>
            <a:ext cx="5867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262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13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856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52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83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343400"/>
            <a:ext cx="6248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47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343400"/>
            <a:ext cx="5791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050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760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7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8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2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21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3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83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DA91-C4B0-4C24-BBD1-195DBE1B1A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3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E33DCF5-9134-4827-B4C0-5E9E1EF4B9E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97AAC2E-8534-412B-83E8-45DC27B136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sey@mtha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667000"/>
          </a:xfrm>
        </p:spPr>
        <p:txBody>
          <a:bodyPr/>
          <a:lstStyle/>
          <a:p>
            <a:pPr algn="ctr"/>
            <a:r>
              <a:rPr lang="en-US" sz="4400" dirty="0" smtClean="0"/>
              <a:t>Critical access hospital </a:t>
            </a:r>
            <a:r>
              <a:rPr lang="en-US" sz="4400" dirty="0" err="1" smtClean="0"/>
              <a:t>ceo</a:t>
            </a:r>
            <a:r>
              <a:rPr lang="en-US" sz="4400" dirty="0" smtClean="0"/>
              <a:t> nurse hiring practices:  </a:t>
            </a:r>
            <a:br>
              <a:rPr lang="en-US" sz="4400" dirty="0" smtClean="0"/>
            </a:br>
            <a:r>
              <a:rPr lang="en-US" sz="3600" dirty="0" smtClean="0"/>
              <a:t>a mixed methods project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9248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Casey Blumenthal, DNP, MHSA, BSN, CAE</a:t>
            </a:r>
          </a:p>
          <a:p>
            <a:r>
              <a:rPr lang="en-US" dirty="0" smtClean="0"/>
              <a:t>MHA…An Association of Montana Health Care </a:t>
            </a:r>
            <a:r>
              <a:rPr lang="en-US" dirty="0" smtClean="0"/>
              <a:t>Providers</a:t>
            </a:r>
          </a:p>
          <a:p>
            <a:r>
              <a:rPr lang="en-US" dirty="0" smtClean="0">
                <a:hlinkClick r:id="rId3"/>
              </a:rPr>
              <a:t>casey@mtha.org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National </a:t>
            </a:r>
            <a:r>
              <a:rPr lang="en-US" sz="2000" dirty="0" smtClean="0"/>
              <a:t>Forum of State Nursing Workforce Centers Annual Conference</a:t>
            </a:r>
          </a:p>
          <a:p>
            <a:r>
              <a:rPr lang="en-US" sz="2000" dirty="0" smtClean="0"/>
              <a:t>June 11,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1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Montana’s Nursing Workforce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Gathering accurate data on nurses is difficult </a:t>
            </a:r>
          </a:p>
          <a:p>
            <a:pPr lvl="1"/>
            <a:r>
              <a:rPr lang="en-US" sz="2400" dirty="0" smtClean="0"/>
              <a:t>General workforce projections point to inadequate supply </a:t>
            </a:r>
            <a:r>
              <a:rPr lang="en-US" sz="1100" dirty="0" smtClean="0"/>
              <a:t>(</a:t>
            </a:r>
            <a:r>
              <a:rPr lang="en-US" sz="1100" dirty="0" err="1" smtClean="0"/>
              <a:t>Juraschek</a:t>
            </a:r>
            <a:r>
              <a:rPr lang="en-US" sz="1100" dirty="0"/>
              <a:t>, </a:t>
            </a:r>
            <a:r>
              <a:rPr lang="en-US" sz="1100" dirty="0" err="1"/>
              <a:t>Jhang</a:t>
            </a:r>
            <a:r>
              <a:rPr lang="en-US" sz="1100" dirty="0"/>
              <a:t>, </a:t>
            </a:r>
            <a:r>
              <a:rPr lang="en-US" sz="1100" dirty="0" err="1"/>
              <a:t>Ranganathan</a:t>
            </a:r>
            <a:r>
              <a:rPr lang="en-US" sz="1100" dirty="0"/>
              <a:t>, &amp; Lin, </a:t>
            </a:r>
            <a:r>
              <a:rPr lang="en-US" sz="1100" dirty="0" smtClean="0"/>
              <a:t>2012). </a:t>
            </a:r>
            <a:endParaRPr lang="en-US" sz="105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Shortage due to aging workforce</a:t>
            </a:r>
          </a:p>
          <a:p>
            <a:pPr lvl="2"/>
            <a:r>
              <a:rPr lang="en-US" sz="2200" dirty="0" smtClean="0"/>
              <a:t>Insufficient faculty to educate students </a:t>
            </a:r>
          </a:p>
          <a:p>
            <a:pPr lvl="2"/>
            <a:r>
              <a:rPr lang="en-US" sz="2200" dirty="0" smtClean="0"/>
              <a:t>Aging population with complex, chronic illnesses</a:t>
            </a:r>
          </a:p>
          <a:p>
            <a:pPr lvl="2"/>
            <a:r>
              <a:rPr lang="en-US" sz="2200" dirty="0" smtClean="0"/>
              <a:t>Rural residents frequently suffer poorer health as they age </a:t>
            </a:r>
            <a:r>
              <a:rPr lang="en-US" sz="1050" dirty="0" smtClean="0"/>
              <a:t>(Scott, 2000)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597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the BSN?</a:t>
            </a:r>
          </a:p>
          <a:p>
            <a:pPr lvl="1"/>
            <a:r>
              <a:rPr lang="en-US" sz="2400" dirty="0" smtClean="0"/>
              <a:t>In 1964, ANA adopted baccalaureate as nursing foundation</a:t>
            </a:r>
            <a:r>
              <a:rPr lang="en-US" dirty="0" smtClean="0"/>
              <a:t> </a:t>
            </a:r>
            <a:r>
              <a:rPr lang="en-US" sz="1100" dirty="0" smtClean="0"/>
              <a:t>(</a:t>
            </a:r>
            <a:r>
              <a:rPr lang="en-US" sz="1100" dirty="0"/>
              <a:t>American Nurses </a:t>
            </a:r>
            <a:r>
              <a:rPr lang="en-US" sz="1100" dirty="0" smtClean="0"/>
              <a:t>Association, 2000)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2400" dirty="0" smtClean="0"/>
              <a:t>Meta-analysis concluded that BSNs showed better “professional nurse behaviors” </a:t>
            </a:r>
            <a:r>
              <a:rPr lang="en-US" sz="1100" dirty="0" smtClean="0"/>
              <a:t>(Johnson, 1988, p. 191)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2400" dirty="0" smtClean="0"/>
              <a:t>A 10% increase in BSNs dropped patient death/failure to rescue rates by 5% </a:t>
            </a:r>
            <a:r>
              <a:rPr lang="en-US" sz="1100" dirty="0" smtClean="0"/>
              <a:t>(</a:t>
            </a:r>
            <a:r>
              <a:rPr lang="en-US" sz="1100" dirty="0"/>
              <a:t>Aiken, Clarke, Cheung, Sloane, &amp; </a:t>
            </a:r>
            <a:r>
              <a:rPr lang="en-US" sz="1100" dirty="0" smtClean="0"/>
              <a:t>Silber, 2003, p. 1620)</a:t>
            </a:r>
          </a:p>
          <a:p>
            <a:pPr lvl="1"/>
            <a:endParaRPr lang="en-US" sz="1050" dirty="0" smtClean="0"/>
          </a:p>
          <a:p>
            <a:pPr lvl="1"/>
            <a:r>
              <a:rPr lang="en-US" sz="2400" dirty="0"/>
              <a:t>Since 2003, numerous studies </a:t>
            </a:r>
            <a:r>
              <a:rPr lang="en-US" sz="2400" dirty="0" smtClean="0"/>
              <a:t>show </a:t>
            </a:r>
            <a:r>
              <a:rPr lang="en-US" sz="2400" dirty="0"/>
              <a:t>a positive relationship between </a:t>
            </a:r>
            <a:r>
              <a:rPr lang="en-US" sz="2400" dirty="0" smtClean="0"/>
              <a:t>BSNs </a:t>
            </a:r>
            <a:r>
              <a:rPr lang="en-US" sz="2400" dirty="0"/>
              <a:t>and patient outcomes</a:t>
            </a:r>
          </a:p>
          <a:p>
            <a:pPr lvl="1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994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Literature Review </a:t>
            </a:r>
            <a:r>
              <a:rPr lang="en-US" dirty="0" smtClean="0"/>
              <a:t>– the rest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‎</a:t>
            </a:r>
            <a:r>
              <a:rPr lang="en-US" dirty="0" err="1" smtClean="0"/>
              <a:t>Sasichay-Akkadechanunt</a:t>
            </a:r>
            <a:r>
              <a:rPr lang="en-US" dirty="0"/>
              <a:t>, </a:t>
            </a:r>
            <a:r>
              <a:rPr lang="en-US" dirty="0" err="1"/>
              <a:t>Scalzi</a:t>
            </a:r>
            <a:r>
              <a:rPr lang="en-US" dirty="0"/>
              <a:t>, and </a:t>
            </a:r>
            <a:r>
              <a:rPr lang="en-US" dirty="0" err="1"/>
              <a:t>Jawad</a:t>
            </a:r>
            <a:r>
              <a:rPr lang="en-US" dirty="0"/>
              <a:t> (2003) </a:t>
            </a:r>
            <a:r>
              <a:rPr lang="en-US" dirty="0" smtClean="0"/>
              <a:t>show no </a:t>
            </a:r>
            <a:r>
              <a:rPr lang="en-US" dirty="0"/>
              <a:t>relationship between nurse education and patient </a:t>
            </a:r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This study did not use same variables of post-surgical patients or 30-day mortality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dirty="0" smtClean="0"/>
              <a:t>Sales </a:t>
            </a:r>
            <a:r>
              <a:rPr lang="en-US" dirty="0"/>
              <a:t>et al. (2008) </a:t>
            </a:r>
            <a:r>
              <a:rPr lang="en-US" dirty="0" smtClean="0"/>
              <a:t>found </a:t>
            </a:r>
            <a:r>
              <a:rPr lang="en-US" dirty="0"/>
              <a:t>no association between BSN degree and </a:t>
            </a:r>
            <a:r>
              <a:rPr lang="en-US" dirty="0" smtClean="0"/>
              <a:t>mortality</a:t>
            </a:r>
            <a:endParaRPr lang="en-US" sz="1800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used </a:t>
            </a:r>
            <a:r>
              <a:rPr lang="en-US" dirty="0" smtClean="0"/>
              <a:t>inpatient </a:t>
            </a:r>
            <a:r>
              <a:rPr lang="en-US" dirty="0"/>
              <a:t>mortality and not 30-day mortality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cited Aiken et al. (2003</a:t>
            </a:r>
            <a:r>
              <a:rPr lang="en-US" dirty="0" smtClean="0"/>
              <a:t>), though Aiken used 30-day </a:t>
            </a:r>
            <a:r>
              <a:rPr lang="en-US" dirty="0"/>
              <a:t>mortality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– Rural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rural nurses begin their careers as ADNs </a:t>
            </a:r>
            <a:r>
              <a:rPr lang="en-US" sz="1100" dirty="0"/>
              <a:t>(Skillman, Palazzo, Hart, &amp; Butterfield, 2007)</a:t>
            </a:r>
            <a:endParaRPr lang="en-US" sz="1050" dirty="0"/>
          </a:p>
          <a:p>
            <a:r>
              <a:rPr lang="en-US" dirty="0" smtClean="0"/>
              <a:t>Rural nurses need “strong theoretical and practical knowledge base” </a:t>
            </a:r>
            <a:r>
              <a:rPr lang="en-US" sz="1100" dirty="0" smtClean="0"/>
              <a:t>(</a:t>
            </a:r>
            <a:r>
              <a:rPr lang="en-US" sz="1200" dirty="0" smtClean="0"/>
              <a:t>Kenny</a:t>
            </a:r>
            <a:r>
              <a:rPr lang="en-US" sz="1100" dirty="0" smtClean="0"/>
              <a:t> &amp; </a:t>
            </a:r>
            <a:r>
              <a:rPr lang="en-US" sz="1100" dirty="0" err="1" smtClean="0"/>
              <a:t>Duckett</a:t>
            </a:r>
            <a:r>
              <a:rPr lang="en-US" sz="1100" dirty="0" smtClean="0"/>
              <a:t>, 2003, p. 615)</a:t>
            </a:r>
          </a:p>
          <a:p>
            <a:r>
              <a:rPr lang="en-US" dirty="0" smtClean="0"/>
              <a:t>Rural nurses work in two or more clinical areas, often with outdated equipment </a:t>
            </a:r>
            <a:r>
              <a:rPr lang="en-US" sz="1100" dirty="0" smtClean="0"/>
              <a:t>(</a:t>
            </a:r>
            <a:r>
              <a:rPr lang="en-US" sz="1100" dirty="0" err="1" smtClean="0"/>
              <a:t>Hurme</a:t>
            </a:r>
            <a:r>
              <a:rPr lang="en-US" sz="1100" dirty="0" smtClean="0"/>
              <a:t>, 2009)</a:t>
            </a:r>
          </a:p>
          <a:p>
            <a:r>
              <a:rPr lang="en-US" dirty="0" smtClean="0"/>
              <a:t>Crisis management is a common theme</a:t>
            </a:r>
          </a:p>
          <a:p>
            <a:r>
              <a:rPr lang="en-US" dirty="0" smtClean="0"/>
              <a:t>Rural nurses confront every kind of situation </a:t>
            </a:r>
          </a:p>
          <a:p>
            <a:r>
              <a:rPr lang="en-US" dirty="0" smtClean="0"/>
              <a:t>Stress rises if lack of skills and education is present </a:t>
            </a:r>
            <a:r>
              <a:rPr lang="en-US" sz="1100" dirty="0" smtClean="0"/>
              <a:t>(Molinari, </a:t>
            </a:r>
            <a:r>
              <a:rPr lang="en-US" sz="1100" dirty="0" err="1" smtClean="0"/>
              <a:t>Jaiswal</a:t>
            </a:r>
            <a:r>
              <a:rPr lang="en-US" sz="1100" dirty="0" smtClean="0"/>
              <a:t>, &amp; Hollinger-Forrest, 2011</a:t>
            </a:r>
            <a:r>
              <a:rPr lang="en-US" sz="1100" dirty="0"/>
              <a:t>) </a:t>
            </a:r>
            <a:endParaRPr lang="en-US" sz="1100" dirty="0" smtClean="0"/>
          </a:p>
          <a:p>
            <a:r>
              <a:rPr lang="en-US" dirty="0" smtClean="0"/>
              <a:t>Just </a:t>
            </a:r>
            <a:r>
              <a:rPr lang="en-US" dirty="0"/>
              <a:t>having </a:t>
            </a:r>
            <a:r>
              <a:rPr lang="en-US" i="1" dirty="0"/>
              <a:t>more</a:t>
            </a:r>
            <a:r>
              <a:rPr lang="en-US" dirty="0"/>
              <a:t> nurses may not be enough</a:t>
            </a:r>
          </a:p>
          <a:p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19179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Sequential, explanatory mixed methods design</a:t>
            </a:r>
          </a:p>
          <a:p>
            <a:pPr lvl="1"/>
            <a:r>
              <a:rPr lang="en-US" dirty="0" smtClean="0"/>
              <a:t>Pragmatism philosophy allows compatibility of quantitative and qualitative design </a:t>
            </a:r>
          </a:p>
          <a:p>
            <a:pPr lvl="1"/>
            <a:r>
              <a:rPr lang="en-US" dirty="0" smtClean="0"/>
              <a:t>Flexibility to adjust design as necessary </a:t>
            </a:r>
            <a:r>
              <a:rPr lang="en-US" sz="1100" dirty="0" smtClean="0"/>
              <a:t>(</a:t>
            </a:r>
            <a:r>
              <a:rPr lang="en-US" sz="1100" dirty="0" err="1" smtClean="0"/>
              <a:t>Hayvaert</a:t>
            </a:r>
            <a:r>
              <a:rPr lang="en-US" sz="1100" dirty="0"/>
              <a:t>, </a:t>
            </a:r>
            <a:r>
              <a:rPr lang="en-US" sz="1100" dirty="0" err="1"/>
              <a:t>Maes</a:t>
            </a:r>
            <a:r>
              <a:rPr lang="en-US" sz="1100" dirty="0"/>
              <a:t>, and </a:t>
            </a:r>
            <a:r>
              <a:rPr lang="en-US" sz="1100" dirty="0" smtClean="0"/>
              <a:t>Onghena,2011; </a:t>
            </a:r>
            <a:r>
              <a:rPr lang="en-US" sz="1100" dirty="0" err="1" smtClean="0"/>
              <a:t>Ivankova</a:t>
            </a:r>
            <a:r>
              <a:rPr lang="en-US" sz="1100" dirty="0" smtClean="0"/>
              <a:t>, 2002; Cameron, 2011; Johnson</a:t>
            </a:r>
            <a:r>
              <a:rPr lang="en-US" sz="1100" dirty="0"/>
              <a:t>, </a:t>
            </a:r>
            <a:r>
              <a:rPr lang="en-US" sz="1100" dirty="0" err="1"/>
              <a:t>Onwuegbuzie</a:t>
            </a:r>
            <a:r>
              <a:rPr lang="en-US" sz="1100" dirty="0"/>
              <a:t>, </a:t>
            </a:r>
            <a:r>
              <a:rPr lang="en-US" sz="1100" dirty="0" smtClean="0"/>
              <a:t>&amp; Turner, 2007).</a:t>
            </a:r>
          </a:p>
          <a:p>
            <a:pPr lvl="1"/>
            <a:r>
              <a:rPr lang="en-US" dirty="0"/>
              <a:t>Increasing complexity in health care calls for new paradigms </a:t>
            </a:r>
            <a:r>
              <a:rPr lang="en-US" dirty="0" smtClean="0"/>
              <a:t>in research</a:t>
            </a:r>
          </a:p>
          <a:p>
            <a:pPr marL="0" indent="0">
              <a:buNone/>
            </a:pPr>
            <a:r>
              <a:rPr lang="en-US" b="1" i="1" dirty="0"/>
              <a:t>		   		            </a:t>
            </a:r>
            <a:r>
              <a:rPr lang="en-US" i="1" dirty="0"/>
              <a:t>		      		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     </a:t>
            </a:r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QUAN		   QUAN		</a:t>
            </a:r>
            <a:r>
              <a:rPr lang="en-US" sz="1600" i="1" dirty="0" err="1" smtClean="0"/>
              <a:t>qual</a:t>
            </a:r>
            <a:r>
              <a:rPr lang="en-US" sz="1600" i="1" dirty="0" smtClean="0"/>
              <a:t>	         </a:t>
            </a:r>
            <a:r>
              <a:rPr lang="en-US" sz="1600" i="1" dirty="0" err="1" smtClean="0"/>
              <a:t>qual</a:t>
            </a:r>
            <a:r>
              <a:rPr lang="en-US" sz="1600" i="1" dirty="0" smtClean="0"/>
              <a:t>		Interpretation of</a:t>
            </a:r>
          </a:p>
          <a:p>
            <a:pPr marL="0" indent="0">
              <a:buNone/>
            </a:pPr>
            <a:r>
              <a:rPr lang="en-US" sz="1600" i="1" dirty="0" smtClean="0"/>
              <a:t>Data </a:t>
            </a:r>
            <a:r>
              <a:rPr lang="en-US" sz="1600" i="1" dirty="0"/>
              <a:t>Collection  </a:t>
            </a:r>
            <a:r>
              <a:rPr lang="en-US" sz="1600" i="1" dirty="0" smtClean="0"/>
              <a:t>   Data Analysis     Data </a:t>
            </a:r>
            <a:r>
              <a:rPr lang="en-US" sz="1600" i="1" dirty="0"/>
              <a:t>Collection	</a:t>
            </a:r>
            <a:r>
              <a:rPr lang="en-US" sz="1600" i="1" dirty="0" smtClean="0"/>
              <a:t>    Data </a:t>
            </a:r>
            <a:r>
              <a:rPr lang="en-US" sz="1600" i="1" dirty="0"/>
              <a:t>Analysis	</a:t>
            </a:r>
            <a:r>
              <a:rPr lang="en-US" sz="1600" i="1" dirty="0" smtClean="0"/>
              <a:t>Entire Analysis</a:t>
            </a:r>
          </a:p>
          <a:p>
            <a:pPr marL="0" indent="0" algn="ctr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1200" dirty="0" smtClean="0"/>
              <a:t>Figure 1.  Sequential Explanatory Design (Creswell, 2009)</a:t>
            </a:r>
            <a:endParaRPr lang="en-US" sz="1200" dirty="0"/>
          </a:p>
          <a:p>
            <a:pPr marL="0" indent="0" algn="ctr">
              <a:buNone/>
            </a:pPr>
            <a:endParaRPr lang="en-US" sz="1400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5329" y="4191000"/>
            <a:ext cx="914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b="1" i="1" dirty="0" smtClean="0"/>
          </a:p>
          <a:p>
            <a:pPr marL="0" lvl="1" algn="ctr"/>
            <a:r>
              <a:rPr lang="en-US" b="1" i="1" dirty="0" smtClean="0"/>
              <a:t>QUAN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43815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97461" y="4191000"/>
            <a:ext cx="914400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/>
              <a:t> </a:t>
            </a:r>
            <a:r>
              <a:rPr lang="en-US" b="1" i="1" dirty="0" err="1" smtClean="0"/>
              <a:t>qual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52600" y="5181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09335" y="518651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800" y="517176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39797" y="5186516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I Quantitative -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via individual telephone surveys in October/November, 2013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dirty="0" smtClean="0"/>
              <a:t>Survey tool developed by me and two APIN colleagues, modified from earlier tool used to survey Chief Nursing Officers</a:t>
            </a:r>
          </a:p>
          <a:p>
            <a:pPr lvl="1"/>
            <a:r>
              <a:rPr lang="en-US" dirty="0" smtClean="0"/>
              <a:t>Tool approved by Montana State University IRB</a:t>
            </a:r>
          </a:p>
          <a:p>
            <a:pPr lvl="1"/>
            <a:r>
              <a:rPr lang="en-US" dirty="0" smtClean="0"/>
              <a:t>Demographic CEO characteristics obtained, including:</a:t>
            </a:r>
          </a:p>
          <a:p>
            <a:pPr lvl="2"/>
            <a:r>
              <a:rPr lang="en-US" dirty="0" smtClean="0"/>
              <a:t>Level of CEO education, size of facility, years in role</a:t>
            </a:r>
          </a:p>
          <a:p>
            <a:pPr lvl="1"/>
            <a:r>
              <a:rPr lang="en-US" dirty="0" smtClean="0"/>
              <a:t>Data about RN hiring practices:</a:t>
            </a:r>
          </a:p>
          <a:p>
            <a:pPr lvl="2"/>
            <a:r>
              <a:rPr lang="en-US" dirty="0" smtClean="0"/>
              <a:t>Educational degree required, incentives to continue education </a:t>
            </a:r>
          </a:p>
          <a:p>
            <a:pPr lvl="1"/>
            <a:r>
              <a:rPr lang="en-US" dirty="0" smtClean="0"/>
              <a:t>All interviews performed by single, CITI-trained investigator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Quantitative –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Retrospective, secondary data analysis performed for descriptive statistics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Variables compared to determine relationships</a:t>
            </a:r>
          </a:p>
          <a:p>
            <a:pPr lvl="1"/>
            <a:r>
              <a:rPr lang="en-US" dirty="0" smtClean="0"/>
              <a:t>CEO education/years experience and nurse hiring practices</a:t>
            </a:r>
          </a:p>
          <a:p>
            <a:pPr lvl="1"/>
            <a:r>
              <a:rPr lang="en-US" dirty="0" smtClean="0"/>
              <a:t>Size of facility and nurse hiring practices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of correlation coefficients to compare CEO characteristics and nurse hiring practice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correlation indicates relationship, calculate </a:t>
            </a:r>
            <a:r>
              <a:rPr lang="en-US" i="1" dirty="0" smtClean="0"/>
              <a:t>p</a:t>
            </a:r>
            <a:r>
              <a:rPr lang="en-US" dirty="0" smtClean="0"/>
              <a:t> value to identify 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</a:t>
            </a:r>
            <a:r>
              <a:rPr lang="en-US" dirty="0" smtClean="0"/>
              <a:t>I Quantitative – Reliability/Validity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reliability depends on use of standardized instruments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Validity supported through:</a:t>
            </a:r>
          </a:p>
          <a:p>
            <a:pPr lvl="1"/>
            <a:r>
              <a:rPr lang="en-US" dirty="0" smtClean="0"/>
              <a:t>Content validity </a:t>
            </a:r>
          </a:p>
          <a:p>
            <a:pPr lvl="1"/>
            <a:r>
              <a:rPr lang="en-US" dirty="0" smtClean="0"/>
              <a:t>Criterion-related validity </a:t>
            </a:r>
          </a:p>
          <a:p>
            <a:pPr lvl="1"/>
            <a:r>
              <a:rPr lang="en-US" dirty="0" smtClean="0"/>
              <a:t>Construct validity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r>
              <a:rPr lang="en-US" dirty="0" smtClean="0"/>
              <a:t>Threats to internal validity:  Historical, Maturity, Mortality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Qualitative –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convenience sample for further explanation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Face-to-face interviews performed with eight CEOs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Participants could see questions ahead of time</a:t>
            </a:r>
          </a:p>
          <a:p>
            <a:endParaRPr lang="en-US" dirty="0" smtClean="0"/>
          </a:p>
          <a:p>
            <a:r>
              <a:rPr lang="en-US" dirty="0" smtClean="0"/>
              <a:t>Data saturation achieved</a:t>
            </a:r>
          </a:p>
          <a:p>
            <a:endParaRPr lang="en-US" dirty="0"/>
          </a:p>
          <a:p>
            <a:r>
              <a:rPr lang="en-US" dirty="0" smtClean="0"/>
              <a:t>Interviews were recorded for accuracy and transcription purposes</a:t>
            </a:r>
          </a:p>
        </p:txBody>
      </p:sp>
    </p:spTree>
    <p:extLst>
      <p:ext uri="{BB962C8B-B14F-4D97-AF65-F5344CB8AC3E}">
        <p14:creationId xmlns:p14="http://schemas.microsoft.com/office/powerpoint/2010/main" val="15363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II </a:t>
            </a:r>
            <a:r>
              <a:rPr lang="en-US" dirty="0" smtClean="0"/>
              <a:t>Qualitative –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Qualitative analysis process</a:t>
            </a:r>
            <a:r>
              <a:rPr lang="en-US" dirty="0" smtClean="0"/>
              <a:t>: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/>
              <a:t>Identify researcher’s personal experiences to control bias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/>
              <a:t>Develop list </a:t>
            </a:r>
            <a:r>
              <a:rPr lang="en-US" sz="2400" dirty="0"/>
              <a:t>of significant statements </a:t>
            </a:r>
            <a:r>
              <a:rPr lang="en-US" sz="2400" dirty="0" smtClean="0"/>
              <a:t>from interviews</a:t>
            </a:r>
          </a:p>
          <a:p>
            <a:pPr lvl="1">
              <a:lnSpc>
                <a:spcPct val="170000"/>
              </a:lnSpc>
            </a:pPr>
            <a:r>
              <a:rPr lang="en-US" sz="2400" dirty="0" smtClean="0"/>
              <a:t>Group </a:t>
            </a:r>
            <a:r>
              <a:rPr lang="en-US" sz="2400" dirty="0"/>
              <a:t>the statements into </a:t>
            </a:r>
            <a:r>
              <a:rPr lang="en-US" sz="2400" dirty="0" smtClean="0"/>
              <a:t>themes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Write textural </a:t>
            </a:r>
            <a:r>
              <a:rPr lang="en-US" sz="2400" dirty="0"/>
              <a:t>description </a:t>
            </a:r>
            <a:r>
              <a:rPr lang="en-US" sz="2400" dirty="0" smtClean="0"/>
              <a:t>of participants’ experiences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Write structural </a:t>
            </a:r>
            <a:r>
              <a:rPr lang="en-US" sz="2400" dirty="0"/>
              <a:t>description </a:t>
            </a:r>
            <a:r>
              <a:rPr lang="en-US" sz="2400" dirty="0" smtClean="0"/>
              <a:t>setting and context</a:t>
            </a:r>
          </a:p>
          <a:p>
            <a:pPr lvl="1"/>
            <a:r>
              <a:rPr lang="en-US" sz="2400" dirty="0" smtClean="0"/>
              <a:t>Write composite </a:t>
            </a:r>
            <a:r>
              <a:rPr lang="en-US" sz="2400" dirty="0"/>
              <a:t>description </a:t>
            </a:r>
            <a:r>
              <a:rPr lang="en-US" sz="2400" dirty="0" smtClean="0"/>
              <a:t>of textural </a:t>
            </a:r>
            <a:r>
              <a:rPr lang="en-US" sz="2400" dirty="0"/>
              <a:t>and structural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descriptions </a:t>
            </a:r>
          </a:p>
        </p:txBody>
      </p:sp>
    </p:spTree>
    <p:extLst>
      <p:ext uri="{BB962C8B-B14F-4D97-AF65-F5344CB8AC3E}">
        <p14:creationId xmlns:p14="http://schemas.microsoft.com/office/powerpoint/2010/main" val="18351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2010 IOM report called for eight recommendations</a:t>
            </a:r>
            <a:r>
              <a:rPr lang="en-US" sz="1800" dirty="0" smtClean="0"/>
              <a:t> </a:t>
            </a:r>
            <a:r>
              <a:rPr lang="en-US" sz="1100" dirty="0" smtClean="0"/>
              <a:t>(Institute</a:t>
            </a:r>
            <a:r>
              <a:rPr lang="en-US" sz="1400" dirty="0" smtClean="0"/>
              <a:t> </a:t>
            </a:r>
            <a:r>
              <a:rPr lang="en-US" sz="1100" dirty="0"/>
              <a:t>of Medicine [IOM], </a:t>
            </a:r>
            <a:r>
              <a:rPr lang="en-US" sz="1100" dirty="0" smtClean="0"/>
              <a:t>2010)</a:t>
            </a:r>
            <a:endParaRPr lang="en-US" sz="1000" dirty="0"/>
          </a:p>
          <a:p>
            <a:r>
              <a:rPr lang="en-US" dirty="0" smtClean="0"/>
              <a:t>RWJF partnered with CCNA to form state Action Coalitions </a:t>
            </a:r>
          </a:p>
          <a:p>
            <a:r>
              <a:rPr lang="en-US" dirty="0"/>
              <a:t>The </a:t>
            </a:r>
            <a:r>
              <a:rPr lang="en-US" dirty="0" smtClean="0"/>
              <a:t>Montana </a:t>
            </a:r>
            <a:r>
              <a:rPr lang="en-US" dirty="0"/>
              <a:t>Center to Advance </a:t>
            </a:r>
            <a:r>
              <a:rPr lang="en-US" dirty="0" smtClean="0"/>
              <a:t>Health (MTCAHN)/ Montana Action Coalition is created</a:t>
            </a:r>
          </a:p>
          <a:p>
            <a:r>
              <a:rPr lang="en-US" dirty="0" smtClean="0"/>
              <a:t>MTCAHN received an Academic Progression in Nursing (APIN) grant </a:t>
            </a:r>
          </a:p>
          <a:p>
            <a:pPr lvl="1"/>
            <a:r>
              <a:rPr lang="en-US" dirty="0" smtClean="0"/>
              <a:t>Principal APIN goal is to implement one of the report’s eight recommendations:  To increase the number of BSNs in Montana to 80% by 2020 (“80/20”)</a:t>
            </a:r>
          </a:p>
          <a:p>
            <a:r>
              <a:rPr lang="en-US" dirty="0" smtClean="0"/>
              <a:t>Montana’s rate is currently 50% </a:t>
            </a:r>
            <a:r>
              <a:rPr lang="en-US" sz="1100" dirty="0"/>
              <a:t>(United States Department of Health and Human Services, Health Resources Services Administration, 2010, p. 289</a:t>
            </a:r>
            <a:r>
              <a:rPr lang="en-US" sz="1100" dirty="0" smtClean="0"/>
              <a:t>).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   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59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</a:t>
            </a:r>
            <a:r>
              <a:rPr lang="en-US" dirty="0" smtClean="0"/>
              <a:t>II Qualitative </a:t>
            </a:r>
            <a:r>
              <a:rPr lang="en-US" dirty="0"/>
              <a:t>– Reliability/Validity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Researcher as </a:t>
            </a:r>
            <a:r>
              <a:rPr lang="en-US" dirty="0"/>
              <a:t>(non-standardized) instrument removes </a:t>
            </a:r>
            <a:r>
              <a:rPr lang="en-US" dirty="0" smtClean="0"/>
              <a:t>traditional reliability</a:t>
            </a:r>
          </a:p>
          <a:p>
            <a:endParaRPr lang="en-US" dirty="0" smtClean="0"/>
          </a:p>
          <a:p>
            <a:r>
              <a:rPr lang="en-US" dirty="0" smtClean="0"/>
              <a:t>Methods to aid in consistency include:</a:t>
            </a:r>
          </a:p>
          <a:p>
            <a:pPr lvl="1"/>
            <a:r>
              <a:rPr lang="en-US" dirty="0" smtClean="0"/>
              <a:t>Peer review of coding, themes, and statements</a:t>
            </a:r>
          </a:p>
          <a:p>
            <a:pPr lvl="1"/>
            <a:r>
              <a:rPr lang="en-US" dirty="0" smtClean="0"/>
              <a:t>Use of recorded transcripts to capture data</a:t>
            </a:r>
          </a:p>
          <a:p>
            <a:pPr lvl="1"/>
            <a:r>
              <a:rPr lang="en-US" dirty="0" smtClean="0"/>
              <a:t>Checking transcripts for errors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Validity uses alternative concepts to </a:t>
            </a:r>
            <a:r>
              <a:rPr lang="en-US" dirty="0"/>
              <a:t>test </a:t>
            </a:r>
            <a:r>
              <a:rPr lang="en-US" dirty="0" smtClean="0"/>
              <a:t>rigor</a:t>
            </a:r>
            <a:endParaRPr lang="en-US" sz="1100" dirty="0"/>
          </a:p>
          <a:p>
            <a:pPr marL="457200" lvl="2"/>
            <a:r>
              <a:rPr lang="en-US" sz="2000" dirty="0" smtClean="0"/>
              <a:t>Credibility, transferability, and </a:t>
            </a:r>
            <a:r>
              <a:rPr lang="en-US" sz="2000" dirty="0" err="1" smtClean="0"/>
              <a:t>confirmability</a:t>
            </a:r>
            <a:r>
              <a:rPr lang="en-US" sz="2000" dirty="0" smtClean="0"/>
              <a:t> </a:t>
            </a:r>
            <a:r>
              <a:rPr lang="en-US" sz="1100" dirty="0" smtClean="0"/>
              <a:t>(</a:t>
            </a:r>
            <a:r>
              <a:rPr lang="en-US" sz="1100" dirty="0" err="1"/>
              <a:t>Hamberg</a:t>
            </a:r>
            <a:r>
              <a:rPr lang="en-US" sz="1100" dirty="0"/>
              <a:t>, Johansson, Lindgren, &amp; </a:t>
            </a:r>
            <a:r>
              <a:rPr lang="en-US" sz="1100" dirty="0" err="1"/>
              <a:t>Westman</a:t>
            </a:r>
            <a:r>
              <a:rPr lang="en-US" sz="1100" dirty="0"/>
              <a:t>, 1994)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046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survey tool approved by Montana State University IRB</a:t>
            </a:r>
          </a:p>
          <a:p>
            <a:pPr lvl="1"/>
            <a:r>
              <a:rPr lang="en-US" dirty="0" smtClean="0"/>
              <a:t>Tool developed by PhD-prepared RN, masters-prepared grant evaluator, and masters-prepared RN</a:t>
            </a:r>
          </a:p>
          <a:p>
            <a:pPr lvl="1"/>
            <a:r>
              <a:rPr lang="en-US" dirty="0" smtClean="0"/>
              <a:t>Cover letter sent to participants ahead of time</a:t>
            </a:r>
          </a:p>
          <a:p>
            <a:pPr lvl="1"/>
            <a:r>
              <a:rPr lang="en-US" dirty="0" smtClean="0"/>
              <a:t>Informed consent obtained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Individual requests made to prospective CEOs for follow up interview </a:t>
            </a:r>
          </a:p>
          <a:p>
            <a:pPr lvl="1"/>
            <a:r>
              <a:rPr lang="en-US" dirty="0" smtClean="0"/>
              <a:t>Informed consent obtained</a:t>
            </a:r>
          </a:p>
          <a:p>
            <a:pPr lvl="1"/>
            <a:r>
              <a:rPr lang="en-US" dirty="0" smtClean="0"/>
              <a:t>Data analysis did not use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Thirty-nine out of 59 Montana hospital CEOs responded to quantitative phone survey (66%)</a:t>
            </a:r>
          </a:p>
          <a:p>
            <a:endParaRPr lang="en-US" dirty="0" smtClean="0"/>
          </a:p>
          <a:p>
            <a:r>
              <a:rPr lang="en-US" dirty="0" smtClean="0"/>
              <a:t>Twenty-nine of the 39 were critical access hospital (CAH) CEOs</a:t>
            </a:r>
          </a:p>
          <a:p>
            <a:pPr lvl="1"/>
            <a:r>
              <a:rPr lang="en-US" dirty="0" smtClean="0"/>
              <a:t>There are 48 CAHs in Montana</a:t>
            </a:r>
          </a:p>
          <a:p>
            <a:pPr lvl="1"/>
            <a:r>
              <a:rPr lang="en-US" dirty="0" smtClean="0"/>
              <a:t>60.4% of CAH CEOs responded to survey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Average size of facilities has net patient revenue of          &lt;$10 million per year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29 CEOs:</a:t>
            </a:r>
          </a:p>
          <a:p>
            <a:pPr lvl="1"/>
            <a:r>
              <a:rPr lang="en-US" dirty="0" smtClean="0"/>
              <a:t>86% are male</a:t>
            </a:r>
          </a:p>
          <a:p>
            <a:pPr lvl="1"/>
            <a:r>
              <a:rPr lang="en-US" dirty="0" smtClean="0"/>
              <a:t>76</a:t>
            </a:r>
            <a:r>
              <a:rPr lang="en-US" dirty="0"/>
              <a:t>% have master’s degrees</a:t>
            </a:r>
          </a:p>
          <a:p>
            <a:pPr lvl="1"/>
            <a:r>
              <a:rPr lang="en-US" dirty="0" smtClean="0"/>
              <a:t>48% have been in their roles from 1-5 years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83% of CEOs did not have a stated preference for BSNs</a:t>
            </a:r>
          </a:p>
          <a:p>
            <a:endParaRPr lang="en-US" dirty="0" smtClean="0"/>
          </a:p>
          <a:p>
            <a:r>
              <a:rPr lang="en-US" dirty="0" smtClean="0"/>
              <a:t>Three-quarters of CEOs offered incentives to continue education (mostly tuition assistance)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Those CEOs who do </a:t>
            </a:r>
            <a:r>
              <a:rPr lang="en-US" i="1" dirty="0" smtClean="0"/>
              <a:t>not</a:t>
            </a:r>
            <a:r>
              <a:rPr lang="en-US" dirty="0" smtClean="0"/>
              <a:t> offer incentives state it is due to budgetary limitations</a:t>
            </a:r>
          </a:p>
        </p:txBody>
      </p:sp>
    </p:spTree>
    <p:extLst>
      <p:ext uri="{BB962C8B-B14F-4D97-AF65-F5344CB8AC3E}">
        <p14:creationId xmlns:p14="http://schemas.microsoft.com/office/powerpoint/2010/main" val="18991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Spearman’s rho found </a:t>
            </a:r>
            <a:r>
              <a:rPr lang="en-US" sz="2400" dirty="0" smtClean="0"/>
              <a:t>two significant relationships:</a:t>
            </a:r>
          </a:p>
          <a:p>
            <a:pPr lvl="2"/>
            <a:r>
              <a:rPr lang="en-US" sz="2200" dirty="0" smtClean="0"/>
              <a:t>The correlation </a:t>
            </a:r>
            <a:r>
              <a:rPr lang="en-US" sz="2200" dirty="0"/>
              <a:t>between CEO years in role and perception of sufficient labor </a:t>
            </a:r>
            <a:r>
              <a:rPr lang="en-US" sz="2200" dirty="0" smtClean="0"/>
              <a:t>market (p&lt;.01), </a:t>
            </a:r>
            <a:r>
              <a:rPr lang="en-US" sz="2200" dirty="0"/>
              <a:t>and </a:t>
            </a:r>
            <a:endParaRPr lang="en-US" sz="2200" dirty="0" smtClean="0"/>
          </a:p>
          <a:p>
            <a:pPr lvl="2"/>
            <a:r>
              <a:rPr lang="en-US" sz="2200" dirty="0" smtClean="0"/>
              <a:t>A significant </a:t>
            </a:r>
            <a:r>
              <a:rPr lang="en-US" sz="2200" i="1" dirty="0"/>
              <a:t>negative</a:t>
            </a:r>
            <a:r>
              <a:rPr lang="en-US" sz="2200" dirty="0"/>
              <a:t> correlation between CEO years in role and desire to improve incentive </a:t>
            </a:r>
            <a:r>
              <a:rPr lang="en-US" sz="2200" dirty="0" smtClean="0"/>
              <a:t>programs (p&lt;.05).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sz="2400" dirty="0"/>
              <a:t>Those who offer incentives believe more education is always an advantage.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CEOs “not that picky” and will hire anyone who’s available</a:t>
            </a:r>
          </a:p>
          <a:p>
            <a:pPr marL="0" indent="0">
              <a:buNone/>
            </a:pPr>
            <a:endParaRPr lang="en-US" dirty="0" smtClean="0"/>
          </a:p>
          <a:p>
            <a:pPr marL="182880" lvl="1"/>
            <a:r>
              <a:rPr lang="en-US" sz="2400" dirty="0"/>
              <a:t>Nurses from local areas do not necessarily aspire to </a:t>
            </a:r>
            <a:r>
              <a:rPr lang="en-US" sz="2400" dirty="0" smtClean="0"/>
              <a:t>BSN; perception is that ADN is for bedside care and BSN is for leadership role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Nurses need critical thinking skills and ability to work all areas of facility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Certification training (e.g. ACLS, PALS) more important than degree</a:t>
            </a:r>
          </a:p>
        </p:txBody>
      </p:sp>
    </p:spTree>
    <p:extLst>
      <p:ext uri="{BB962C8B-B14F-4D97-AF65-F5344CB8AC3E}">
        <p14:creationId xmlns:p14="http://schemas.microsoft.com/office/powerpoint/2010/main" val="22377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CEO education on the business case for a BSN, and new roles for nurses under health care reform</a:t>
            </a:r>
          </a:p>
          <a:p>
            <a:endParaRPr lang="en-US" dirty="0" smtClean="0"/>
          </a:p>
          <a:p>
            <a:r>
              <a:rPr lang="en-US" dirty="0" smtClean="0"/>
              <a:t>Target CEOs who believe BSNs are only for leadership roles to provide education on expanded roles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more research studies:</a:t>
            </a:r>
          </a:p>
          <a:p>
            <a:pPr lvl="1"/>
            <a:r>
              <a:rPr lang="en-US" dirty="0" smtClean="0"/>
              <a:t>Perceptions of rural nurse leaders and staff nurses to determine how they view their roles, what motivates them to pursue education</a:t>
            </a:r>
          </a:p>
          <a:p>
            <a:pPr lvl="1"/>
            <a:r>
              <a:rPr lang="en-US" dirty="0" smtClean="0"/>
              <a:t>CEO perception of impact of RN education on patient outcomes, leadership role turnover, larger scope of the nurse’s role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Most RN education in Montana is at ADN level</a:t>
            </a:r>
          </a:p>
          <a:p>
            <a:endParaRPr lang="en-US" dirty="0" smtClean="0"/>
          </a:p>
          <a:p>
            <a:r>
              <a:rPr lang="en-US" dirty="0" smtClean="0"/>
              <a:t>Rural nurses need a high level of skill mix across settings</a:t>
            </a:r>
          </a:p>
          <a:p>
            <a:endParaRPr lang="en-US" dirty="0"/>
          </a:p>
          <a:p>
            <a:r>
              <a:rPr lang="en-US" dirty="0" smtClean="0"/>
              <a:t>CEOs do not have a consistent understanding of the role </a:t>
            </a:r>
            <a:r>
              <a:rPr lang="en-US" smtClean="0"/>
              <a:t>or impact </a:t>
            </a:r>
            <a:r>
              <a:rPr lang="en-US" dirty="0" smtClean="0"/>
              <a:t>of BSN education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More work will be needed if this workforce initiative is to be successful in Montana.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Aiken, L., Clarke, S., Cheung, R., Sloane, D., &amp; Silber, J. (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2003).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levels of hospital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nurses and surgical patient mortality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JAMA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290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(12), 1617-1623. Retrieved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	http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://www.ncbi.nlm.nih.gov/pmc/articles/PMC3077115/</a:t>
            </a:r>
          </a:p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 Association. (2000). ANA reaffirms commitment to BSN for entry into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practice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Retrieved from 	http://www.nursingworld.org/FunctionalMenuCategories/MediaResources/PressReleas	</a:t>
            </a:r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/2000/CommitmenttoBSN.html</a:t>
            </a:r>
          </a:p>
          <a:p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Creswell, J. (2013).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inquiry &amp; research design:  Choosing among five approaches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ed.).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Thousand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Oaks, CA: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SAGE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Publications, Inc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Hurme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(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2009).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Competencies for nursing practice in a rural critical access hospital.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sz="4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Journal of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Rural </a:t>
            </a:r>
            <a:r>
              <a:rPr lang="en-US" sz="4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67-81. Retrieved from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http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www.thefreelibrary.com/Competencies+for+nursing+practice+in+a+rural+critica	l+access+hospital.-a0215842384</a:t>
            </a:r>
          </a:p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Medicine. (2010). </a:t>
            </a:r>
            <a:r>
              <a:rPr lang="en-US" sz="4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of nursing:  Leading change, advancing health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	Retrieved from The Institute of Medicine website: 	http://www.iom.edu/Reports/2010/The-future-of-nursing-leading-change-advancing-	health.aspx</a:t>
            </a:r>
          </a:p>
          <a:p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Johnson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(1988). Differences in the performances of baccalaureate, associate degree, and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diploma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nurses: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meta-analysis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Nursing and Health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183-197.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Retrieved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onlinelibrary.wiley.com.proxybz.lib.montana.edu/doi/10.1002</a:t>
            </a: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r>
              <a:rPr lang="en-US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nur.4770110307/pdf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sz="14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Juraschek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Jhang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Ranganathan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V., &amp; Lin, V. (2012).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States Registered Nurse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Workforce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Card and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Shortage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(149). Retrieved from University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	Nebraska-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-Lincoln, Digital Commons website: 	http://digitalcommons.unl.edu/publichealthresources/149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Kenny, A., &amp;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Duckett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(2003). Educating for rural nursing practice.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Nursing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44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613-622.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Retrieved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www.researchgate.net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Long, K., &amp;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Weinert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(1989). Rural nursing: Developing the theory base. In C. Winters (Ed.),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Rural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nursing: Concepts, theory, and practice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(4th ed., pp. 1-14). New York: Springer.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Molinari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Jaiswal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&amp; Hollinger-Forrest, T. (2011). Rural nurses: Lifestyle preferences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and 	education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perceptions.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Rural Nursing and Health Care,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16-26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Retrieved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web.ebscohost.com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Scott, J. (2000). A nursing leadership challenge:  Managing the chronically ill in rural settings.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Nursing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21-32. Retrieved from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http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://eds.b.ebscohost.com.proxybz.lib.montana.edu/ehost/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Skillman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Palazzo, L., Hart, L., &amp; Butterfield, P. (2007).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rural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registered nurse 	workforce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1980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(Final Report #115). Retrieved from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Washington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Rural Health Research Center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depts.washington.edu/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uwrhrc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/uploads/RHRC%20FR115%20Skillman.pdf</a:t>
            </a: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Yakusheva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O.,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Lindrooth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Weiss, M. (2014).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80%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baccalaureate 	nurse workforce recommendation: A patient-level analysis.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Care, 52,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864-869.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number of BSN entry level/completion programs in Montana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Aging faculty along with existing shortage</a:t>
            </a:r>
          </a:p>
          <a:p>
            <a:r>
              <a:rPr lang="en-US" dirty="0" smtClean="0"/>
              <a:t>Barriers perceived by ADNs:  time, finances, motivation, incentives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Difficulty finding clinical sites for current students</a:t>
            </a:r>
          </a:p>
          <a:p>
            <a:r>
              <a:rPr lang="en-US" dirty="0" smtClean="0"/>
              <a:t>48/60 MT hospitals are critical access hospitals (CAHs) with few resources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CEOs in CAHs may have little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Statement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purpose of this sequential explanatory mixed methods study </a:t>
            </a:r>
            <a:r>
              <a:rPr lang="en-US" dirty="0" smtClean="0"/>
              <a:t>was to </a:t>
            </a:r>
            <a:r>
              <a:rPr lang="en-US" dirty="0"/>
              <a:t>identify the nurse hiring practices of </a:t>
            </a:r>
            <a:r>
              <a:rPr lang="en-US" dirty="0" smtClean="0"/>
              <a:t>CAH </a:t>
            </a:r>
            <a:r>
              <a:rPr lang="en-US" dirty="0"/>
              <a:t>CEOs by using statistical, quantitative results obtained from a previous </a:t>
            </a:r>
            <a:r>
              <a:rPr lang="en-US" dirty="0" smtClean="0"/>
              <a:t>survey </a:t>
            </a:r>
            <a:r>
              <a:rPr lang="en-US" dirty="0"/>
              <a:t>and then </a:t>
            </a:r>
            <a:r>
              <a:rPr lang="en-US" dirty="0" smtClean="0"/>
              <a:t>follow </a:t>
            </a:r>
            <a:r>
              <a:rPr lang="en-US" dirty="0"/>
              <a:t>up with </a:t>
            </a:r>
            <a:r>
              <a:rPr lang="en-US" dirty="0" smtClean="0"/>
              <a:t>a convenience sample to </a:t>
            </a:r>
            <a:r>
              <a:rPr lang="en-US" dirty="0"/>
              <a:t>explore the results in more depth using </a:t>
            </a:r>
            <a:r>
              <a:rPr lang="en-US" dirty="0" smtClean="0"/>
              <a:t>face-to-face interviews.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CAHs are the largest employers in their communities</a:t>
            </a:r>
          </a:p>
          <a:p>
            <a:endParaRPr lang="en-US" dirty="0" smtClean="0"/>
          </a:p>
          <a:p>
            <a:r>
              <a:rPr lang="en-US" dirty="0"/>
              <a:t>Most rural nurses start as </a:t>
            </a:r>
            <a:r>
              <a:rPr lang="en-US" dirty="0" smtClean="0"/>
              <a:t>ADNs</a:t>
            </a:r>
          </a:p>
          <a:p>
            <a:endParaRPr lang="en-US" dirty="0"/>
          </a:p>
          <a:p>
            <a:r>
              <a:rPr lang="en-US" dirty="0" smtClean="0"/>
              <a:t>Recruitment is difficult; chronic turnover, especially DONs</a:t>
            </a:r>
          </a:p>
          <a:p>
            <a:pPr lvl="1"/>
            <a:r>
              <a:rPr lang="en-US" dirty="0" smtClean="0"/>
              <a:t>Crisis management, multiple hats worn by rural nurses</a:t>
            </a:r>
          </a:p>
          <a:p>
            <a:pPr lvl="1"/>
            <a:r>
              <a:rPr lang="en-US" dirty="0"/>
              <a:t>Emphasis on managing aging population with complex </a:t>
            </a:r>
            <a:r>
              <a:rPr lang="en-US" dirty="0" smtClean="0"/>
              <a:t>illnesses</a:t>
            </a:r>
            <a:endParaRPr lang="en-US" dirty="0"/>
          </a:p>
          <a:p>
            <a:pPr lvl="1"/>
            <a:r>
              <a:rPr lang="en-US" dirty="0" smtClean="0"/>
              <a:t>Lack of relevant skills increases stress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Education increases confidence, enhances skills, improves outcomes </a:t>
            </a:r>
            <a:r>
              <a:rPr lang="en-US" sz="1100" dirty="0" smtClean="0"/>
              <a:t>(Molinari</a:t>
            </a:r>
            <a:r>
              <a:rPr lang="en-US" sz="1100" dirty="0"/>
              <a:t>, </a:t>
            </a:r>
            <a:r>
              <a:rPr lang="en-US" sz="1100" dirty="0" err="1"/>
              <a:t>Jaiswal</a:t>
            </a:r>
            <a:r>
              <a:rPr lang="en-US" sz="1100" dirty="0"/>
              <a:t>, </a:t>
            </a:r>
            <a:r>
              <a:rPr lang="en-US" sz="1100" dirty="0" smtClean="0"/>
              <a:t>&amp; Hollinger-Forrest, 2011)</a:t>
            </a:r>
          </a:p>
          <a:p>
            <a:pPr marL="0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384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Phase I, Quantitative:  “What are CAH CEO nurse hiring practices?”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Phase II, Qualitative:  “Tell me about your experiences as a rural CEO and hiring nurses in the current environment.”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sz="2400" dirty="0" smtClean="0"/>
              <a:t>Framework = concepts </a:t>
            </a:r>
            <a:r>
              <a:rPr lang="en-US" sz="2400" dirty="0"/>
              <a:t>and </a:t>
            </a:r>
            <a:r>
              <a:rPr lang="en-US" sz="2400" dirty="0" smtClean="0"/>
              <a:t>assumptions that form a meaningful configuration</a:t>
            </a:r>
            <a:r>
              <a:rPr lang="en-US" dirty="0" smtClean="0"/>
              <a:t> </a:t>
            </a:r>
            <a:r>
              <a:rPr lang="en-US" sz="1100" dirty="0" smtClean="0"/>
              <a:t>(</a:t>
            </a:r>
            <a:r>
              <a:rPr lang="en-US" sz="1100" dirty="0" err="1" smtClean="0"/>
              <a:t>Mensik</a:t>
            </a:r>
            <a:r>
              <a:rPr lang="en-US" sz="1100" dirty="0"/>
              <a:t>, Martin, Scott, and </a:t>
            </a:r>
            <a:r>
              <a:rPr lang="en-US" sz="1100" dirty="0" smtClean="0"/>
              <a:t>Horton, 2011)</a:t>
            </a:r>
          </a:p>
          <a:p>
            <a:pPr marL="0" lvl="1" indent="0">
              <a:buNone/>
            </a:pPr>
            <a:r>
              <a:rPr lang="en-US" sz="1100" dirty="0" smtClean="0"/>
              <a:t> </a:t>
            </a:r>
          </a:p>
          <a:p>
            <a:pPr marL="0" lvl="1" indent="0">
              <a:buNone/>
            </a:pPr>
            <a:endParaRPr lang="en-US" sz="1100" dirty="0" smtClean="0"/>
          </a:p>
          <a:p>
            <a:pPr marL="182880" lvl="1"/>
            <a:r>
              <a:rPr lang="en-US" sz="2400" dirty="0" smtClean="0"/>
              <a:t>The IOM </a:t>
            </a:r>
            <a:r>
              <a:rPr lang="en-US" sz="2400" dirty="0"/>
              <a:t>report </a:t>
            </a:r>
            <a:r>
              <a:rPr lang="en-US" sz="2400" dirty="0" smtClean="0"/>
              <a:t>provides a</a:t>
            </a:r>
            <a:r>
              <a:rPr lang="en-US" sz="2400" i="1" dirty="0" smtClean="0"/>
              <a:t> </a:t>
            </a:r>
            <a:r>
              <a:rPr lang="en-US" sz="2400" dirty="0"/>
              <a:t>conceptual nursing </a:t>
            </a:r>
            <a:r>
              <a:rPr lang="en-US" sz="2400" dirty="0" smtClean="0"/>
              <a:t>framework; evidence supports the need to transform:</a:t>
            </a:r>
          </a:p>
          <a:p>
            <a:pPr marL="457200" lvl="2"/>
            <a:r>
              <a:rPr lang="en-US" sz="2000" dirty="0" smtClean="0"/>
              <a:t>Nursing practice</a:t>
            </a:r>
          </a:p>
          <a:p>
            <a:pPr marL="457200" lvl="2"/>
            <a:r>
              <a:rPr lang="en-US" sz="2000" dirty="0" smtClean="0"/>
              <a:t>Nursing education</a:t>
            </a:r>
          </a:p>
          <a:p>
            <a:pPr marL="457200" lvl="2"/>
            <a:r>
              <a:rPr lang="en-US" sz="2000" dirty="0" smtClean="0"/>
              <a:t>Nursing leadership</a:t>
            </a:r>
          </a:p>
          <a:p>
            <a:pPr marL="457200" lvl="2"/>
            <a:r>
              <a:rPr lang="en-US" sz="2000" dirty="0" smtClean="0"/>
              <a:t>Workforce data </a:t>
            </a:r>
            <a:r>
              <a:rPr lang="en-US" sz="1100" dirty="0" smtClean="0"/>
              <a:t>(IOM, 2010)</a:t>
            </a:r>
          </a:p>
          <a:p>
            <a:pPr marL="731520" lvl="3"/>
            <a:endParaRPr lang="en-US" dirty="0"/>
          </a:p>
          <a:p>
            <a:endParaRPr lang="en-US" sz="11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179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theory </a:t>
            </a:r>
            <a:r>
              <a:rPr lang="en-US" dirty="0"/>
              <a:t>represents interrelated concepts, statements, and relationships </a:t>
            </a:r>
            <a:r>
              <a:rPr lang="en-US" sz="1100" dirty="0"/>
              <a:t>(</a:t>
            </a:r>
            <a:r>
              <a:rPr lang="en-US" sz="1100" dirty="0" err="1"/>
              <a:t>Mensik</a:t>
            </a:r>
            <a:r>
              <a:rPr lang="en-US" sz="1100" dirty="0"/>
              <a:t> et al</a:t>
            </a:r>
            <a:r>
              <a:rPr lang="en-US" sz="1100" dirty="0" smtClean="0"/>
              <a:t>.)</a:t>
            </a:r>
          </a:p>
          <a:p>
            <a:r>
              <a:rPr lang="en-US" dirty="0"/>
              <a:t>Nursing theories cannot explain everything about practice</a:t>
            </a:r>
          </a:p>
          <a:p>
            <a:pPr lvl="1"/>
            <a:r>
              <a:rPr lang="en-US" dirty="0"/>
              <a:t>Rural nursing theory provides interrelated concepts and statements</a:t>
            </a:r>
          </a:p>
          <a:p>
            <a:pPr lvl="2"/>
            <a:r>
              <a:rPr lang="en-US" dirty="0"/>
              <a:t>Work/health beliefs, isolation/distance, self-reliance/independence</a:t>
            </a:r>
          </a:p>
          <a:p>
            <a:pPr lvl="2"/>
            <a:r>
              <a:rPr lang="en-US" dirty="0"/>
              <a:t>Lack anonymity, outsider/insider, </a:t>
            </a:r>
            <a:r>
              <a:rPr lang="en-US" dirty="0" err="1" smtClean="0"/>
              <a:t>oldtimer</a:t>
            </a:r>
            <a:r>
              <a:rPr lang="en-US" dirty="0" smtClean="0"/>
              <a:t>/newcomer </a:t>
            </a:r>
            <a:r>
              <a:rPr lang="en-US" sz="1100" dirty="0" smtClean="0"/>
              <a:t>(Long &amp; </a:t>
            </a:r>
            <a:r>
              <a:rPr lang="en-US" sz="1100" dirty="0" err="1" smtClean="0"/>
              <a:t>Weinert</a:t>
            </a:r>
            <a:r>
              <a:rPr lang="en-US" sz="1100" dirty="0" smtClean="0"/>
              <a:t>, 1989)</a:t>
            </a:r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4953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38700"/>
            <a:ext cx="2032001" cy="47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37201" y="54102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With increased education, rural nurses can transform their practice to become more effective, </a:t>
            </a:r>
            <a:r>
              <a:rPr lang="en-US" sz="1200" dirty="0" smtClean="0"/>
              <a:t>confident </a:t>
            </a:r>
            <a:r>
              <a:rPr lang="en-US" sz="1200" dirty="0"/>
              <a:t>and knowledgeable nurses who exhibit leadership qualities</a:t>
            </a:r>
          </a:p>
        </p:txBody>
      </p:sp>
    </p:spTree>
    <p:extLst>
      <p:ext uri="{BB962C8B-B14F-4D97-AF65-F5344CB8AC3E}">
        <p14:creationId xmlns:p14="http://schemas.microsoft.com/office/powerpoint/2010/main" val="42508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Convenience sample, specific to setting:  Not generalizable</a:t>
            </a:r>
          </a:p>
          <a:p>
            <a:endParaRPr lang="en-US" dirty="0"/>
          </a:p>
          <a:p>
            <a:r>
              <a:rPr lang="en-US" dirty="0" smtClean="0"/>
              <a:t>Quantitative instrument not tested for reliability</a:t>
            </a:r>
          </a:p>
          <a:p>
            <a:endParaRPr lang="en-US" dirty="0" smtClean="0"/>
          </a:p>
          <a:p>
            <a:r>
              <a:rPr lang="en-US" dirty="0" smtClean="0"/>
              <a:t>Some who don’t support 80/20 did not participate</a:t>
            </a:r>
          </a:p>
          <a:p>
            <a:endParaRPr lang="en-US" dirty="0" smtClean="0"/>
          </a:p>
          <a:p>
            <a:r>
              <a:rPr lang="en-US" dirty="0" smtClean="0"/>
              <a:t>Time frame prevents inclusion of potential variables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Challenges in getting face-to-face interviews; most performed in one part of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5516</TotalTime>
  <Words>1778</Words>
  <Application>Microsoft Office PowerPoint</Application>
  <PresentationFormat>On-screen Show (4:3)</PresentationFormat>
  <Paragraphs>286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Critical access hospital ceo nurse hiring practices:   a mixed methods project</vt:lpstr>
      <vt:lpstr>Introduction</vt:lpstr>
      <vt:lpstr>Background</vt:lpstr>
      <vt:lpstr>Purpose Statement </vt:lpstr>
      <vt:lpstr>Significance</vt:lpstr>
      <vt:lpstr>Research Question</vt:lpstr>
      <vt:lpstr>Theoretical Framework</vt:lpstr>
      <vt:lpstr>Theoretical Framework</vt:lpstr>
      <vt:lpstr>Scope and Limitations</vt:lpstr>
      <vt:lpstr>Literature Review</vt:lpstr>
      <vt:lpstr>Literature Review (cont.)</vt:lpstr>
      <vt:lpstr>Literature Review – the rest of the story</vt:lpstr>
      <vt:lpstr>Literature Review – Rural Nursing</vt:lpstr>
      <vt:lpstr>Methods</vt:lpstr>
      <vt:lpstr>Phase I Quantitative - Data Collection</vt:lpstr>
      <vt:lpstr>Phase I Quantitative – Data Analysis</vt:lpstr>
      <vt:lpstr>Phase I Quantitative – Reliability/Validity</vt:lpstr>
      <vt:lpstr>Phase II Qualitative – Data Collection</vt:lpstr>
      <vt:lpstr>Phase II Qualitative – Data Analysis</vt:lpstr>
      <vt:lpstr>Phase II Qualitative – Reliability/Validity</vt:lpstr>
      <vt:lpstr>Ethical Considerations</vt:lpstr>
      <vt:lpstr>Sample Profile</vt:lpstr>
      <vt:lpstr>Quantitative Findings</vt:lpstr>
      <vt:lpstr>Quantitative Findings</vt:lpstr>
      <vt:lpstr>Qualitative Findings</vt:lpstr>
      <vt:lpstr>Recommendations</vt:lpstr>
      <vt:lpstr>Summary</vt:lpstr>
      <vt:lpstr>References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access ceo nurse hiring practices:  a mixed methods study</dc:title>
  <dc:creator>Casey Blumenthal</dc:creator>
  <cp:lastModifiedBy>Casey Blumenthal</cp:lastModifiedBy>
  <cp:revision>225</cp:revision>
  <dcterms:created xsi:type="dcterms:W3CDTF">2014-03-10T16:27:34Z</dcterms:created>
  <dcterms:modified xsi:type="dcterms:W3CDTF">2015-06-05T17:25:02Z</dcterms:modified>
</cp:coreProperties>
</file>