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71" r:id="rId3"/>
    <p:sldId id="424" r:id="rId4"/>
    <p:sldId id="395" r:id="rId5"/>
    <p:sldId id="401" r:id="rId6"/>
    <p:sldId id="398" r:id="rId7"/>
    <p:sldId id="400" r:id="rId8"/>
    <p:sldId id="423" r:id="rId9"/>
    <p:sldId id="402" r:id="rId10"/>
    <p:sldId id="403" r:id="rId11"/>
    <p:sldId id="420" r:id="rId12"/>
    <p:sldId id="404" r:id="rId13"/>
    <p:sldId id="405" r:id="rId14"/>
    <p:sldId id="396" r:id="rId15"/>
    <p:sldId id="410" r:id="rId16"/>
    <p:sldId id="415" r:id="rId17"/>
    <p:sldId id="416" r:id="rId18"/>
    <p:sldId id="425" r:id="rId19"/>
    <p:sldId id="427" r:id="rId20"/>
    <p:sldId id="428" r:id="rId21"/>
    <p:sldId id="429" r:id="rId22"/>
    <p:sldId id="430" r:id="rId23"/>
    <p:sldId id="431" r:id="rId24"/>
    <p:sldId id="407" r:id="rId25"/>
    <p:sldId id="408" r:id="rId26"/>
    <p:sldId id="421" r:id="rId27"/>
    <p:sldId id="422" r:id="rId28"/>
    <p:sldId id="409" r:id="rId29"/>
    <p:sldId id="27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60" autoAdjust="0"/>
    <p:restoredTop sz="90502" autoAdjust="0"/>
  </p:normalViewPr>
  <p:slideViewPr>
    <p:cSldViewPr>
      <p:cViewPr>
        <p:scale>
          <a:sx n="60" d="100"/>
          <a:sy n="60" d="100"/>
        </p:scale>
        <p:origin x="-142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xlwarau\Downloads\Takers&amp;Passers(2)%20March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xlwarau\Downloads\Takers&amp;Passers(2)%20March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xlwarau\Downloads\Takers&amp;Passers(2)%20March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xlwarau\Downloads\Takers&amp;Passers(2)%20March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avidauerbach:Documents:GBMF%202013:forecast%20march%202014:figures%20for%20new%20forecast%2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'[Takers&amp;Passers(2) March 2015.xlsx]US_take&amp;pass'!$B$2</c:f>
              <c:strCache>
                <c:ptCount val="1"/>
                <c:pt idx="0">
                  <c:v>U.S. Educated Candidates Passing the NCLEX-RN_First Time</c:v>
                </c:pt>
              </c:strCache>
            </c:strRef>
          </c:tx>
          <c:dLbls>
            <c:dLbl>
              <c:idx val="12"/>
              <c:layout>
                <c:manualLayout>
                  <c:x val="-3.7808641975308664E-2"/>
                  <c:y val="7.074715369966568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2376543209876552E-2"/>
                  <c:y val="2.3044598464459404E-2"/>
                </c:manualLayout>
              </c:layout>
              <c:dLblPos val="r"/>
              <c:showVal val="1"/>
            </c:dLbl>
            <c:dLblPos val="b"/>
            <c:showVal val="1"/>
          </c:dLbls>
          <c:cat>
            <c:numRef>
              <c:f>'[Takers&amp;Passers(2) March 2015.xlsx]US_take&amp;pass'!$A$3:$A$16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2015.xlsx]US_take&amp;pass'!$B$3:$B$16</c:f>
              <c:numCache>
                <c:formatCode>0</c:formatCode>
                <c:ptCount val="14"/>
                <c:pt idx="0">
                  <c:v>58778.559000000008</c:v>
                </c:pt>
                <c:pt idx="1">
                  <c:v>61148.484000000011</c:v>
                </c:pt>
                <c:pt idx="2">
                  <c:v>66702.850000000006</c:v>
                </c:pt>
                <c:pt idx="3">
                  <c:v>74221.962999999887</c:v>
                </c:pt>
                <c:pt idx="4">
                  <c:v>86518.027000000002</c:v>
                </c:pt>
                <c:pt idx="5">
                  <c:v>97464.316999999908</c:v>
                </c:pt>
                <c:pt idx="6">
                  <c:v>102063.25599999999</c:v>
                </c:pt>
                <c:pt idx="7">
                  <c:v>111849.16500000002</c:v>
                </c:pt>
                <c:pt idx="8">
                  <c:v>119005.7549</c:v>
                </c:pt>
                <c:pt idx="9">
                  <c:v>123078.5392</c:v>
                </c:pt>
                <c:pt idx="10">
                  <c:v>127007.82260000001</c:v>
                </c:pt>
                <c:pt idx="11">
                  <c:v>135703.30679999976</c:v>
                </c:pt>
                <c:pt idx="12">
                  <c:v>128740.39840000002</c:v>
                </c:pt>
                <c:pt idx="13">
                  <c:v>128684.45130000002</c:v>
                </c:pt>
              </c:numCache>
            </c:numRef>
          </c:val>
        </c:ser>
        <c:ser>
          <c:idx val="1"/>
          <c:order val="1"/>
          <c:tx>
            <c:strRef>
              <c:f>'[Takers&amp;Passers(2) March 2015.xlsx]US_take&amp;pass'!$C$2</c:f>
              <c:strCache>
                <c:ptCount val="1"/>
                <c:pt idx="0">
                  <c:v>U.S. Educated Candidates Taking the NCLEX-RN_First Time</c:v>
                </c:pt>
              </c:strCache>
            </c:strRef>
          </c:tx>
          <c:dLbls>
            <c:dLblPos val="t"/>
            <c:showVal val="1"/>
          </c:dLbls>
          <c:cat>
            <c:numRef>
              <c:f>'[Takers&amp;Passers(2) March 2015.xlsx]US_take&amp;pass'!$A$3:$A$16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2015.xlsx]US_take&amp;pass'!$C$3:$C$16</c:f>
              <c:numCache>
                <c:formatCode>0</c:formatCode>
                <c:ptCount val="14"/>
                <c:pt idx="0">
                  <c:v>68700</c:v>
                </c:pt>
                <c:pt idx="1">
                  <c:v>70540</c:v>
                </c:pt>
                <c:pt idx="2">
                  <c:v>76618</c:v>
                </c:pt>
                <c:pt idx="3">
                  <c:v>87085</c:v>
                </c:pt>
                <c:pt idx="4">
                  <c:v>99089</c:v>
                </c:pt>
                <c:pt idx="5">
                  <c:v>110549</c:v>
                </c:pt>
                <c:pt idx="6">
                  <c:v>119359</c:v>
                </c:pt>
                <c:pt idx="7">
                  <c:v>128950</c:v>
                </c:pt>
                <c:pt idx="8">
                  <c:v>134583</c:v>
                </c:pt>
                <c:pt idx="9">
                  <c:v>140785</c:v>
                </c:pt>
                <c:pt idx="10">
                  <c:v>144486</c:v>
                </c:pt>
                <c:pt idx="11">
                  <c:v>150225</c:v>
                </c:pt>
                <c:pt idx="12">
                  <c:v>155018</c:v>
                </c:pt>
                <c:pt idx="13">
                  <c:v>157879</c:v>
                </c:pt>
              </c:numCache>
            </c:numRef>
          </c:val>
        </c:ser>
        <c:marker val="1"/>
        <c:axId val="134035712"/>
        <c:axId val="95396224"/>
      </c:lineChart>
      <c:catAx>
        <c:axId val="134035712"/>
        <c:scaling>
          <c:orientation val="minMax"/>
        </c:scaling>
        <c:axPos val="b"/>
        <c:numFmt formatCode="General" sourceLinked="1"/>
        <c:majorTickMark val="none"/>
        <c:tickLblPos val="nextTo"/>
        <c:crossAx val="95396224"/>
        <c:crosses val="autoZero"/>
        <c:auto val="1"/>
        <c:lblAlgn val="ctr"/>
        <c:lblOffset val="100"/>
      </c:catAx>
      <c:valAx>
        <c:axId val="953962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>
                    <a:effectLst/>
                  </a:rPr>
                  <a:t># of Candidates</a:t>
                </a:r>
                <a:endParaRPr lang="en-US" sz="1200">
                  <a:effectLst/>
                </a:endParaRPr>
              </a:p>
            </c:rich>
          </c:tx>
          <c:layout/>
        </c:title>
        <c:numFmt formatCode="0" sourceLinked="1"/>
        <c:majorTickMark val="none"/>
        <c:tickLblPos val="nextTo"/>
        <c:crossAx val="134035712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'[Takers&amp;Passers(2) March 2015.xlsx]BSN_take&amp;pass'!$B$2</c:f>
              <c:strCache>
                <c:ptCount val="1"/>
                <c:pt idx="0">
                  <c:v>U.S. Educated Candidates Passing the NCLEX-RN_First Time</c:v>
                </c:pt>
              </c:strCache>
            </c:strRef>
          </c:tx>
          <c:dLbls>
            <c:dLblPos val="b"/>
            <c:showVal val="1"/>
          </c:dLbls>
          <c:cat>
            <c:numRef>
              <c:f>'[Takers&amp;Passers(2) March 2015.xlsx]BSN_take&amp;pass'!$A$3:$A$16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2015.xlsx]BSN_take&amp;pass'!$B$3:$B$16</c:f>
              <c:numCache>
                <c:formatCode>0</c:formatCode>
                <c:ptCount val="14"/>
                <c:pt idx="0">
                  <c:v>21330.687999999998</c:v>
                </c:pt>
                <c:pt idx="1">
                  <c:v>22373.802</c:v>
                </c:pt>
                <c:pt idx="2">
                  <c:v>23141.47</c:v>
                </c:pt>
                <c:pt idx="3">
                  <c:v>25989.504000000001</c:v>
                </c:pt>
                <c:pt idx="4">
                  <c:v>30775.031999999996</c:v>
                </c:pt>
                <c:pt idx="5">
                  <c:v>36511.166999999994</c:v>
                </c:pt>
                <c:pt idx="6">
                  <c:v>39554.784</c:v>
                </c:pt>
                <c:pt idx="7">
                  <c:v>43521.624999999993</c:v>
                </c:pt>
                <c:pt idx="8">
                  <c:v>46750.4709</c:v>
                </c:pt>
                <c:pt idx="9">
                  <c:v>49146.676600000006</c:v>
                </c:pt>
                <c:pt idx="10">
                  <c:v>51891.361399999994</c:v>
                </c:pt>
                <c:pt idx="11">
                  <c:v>57319.581000000006</c:v>
                </c:pt>
                <c:pt idx="12">
                  <c:v>55712.830800000003</c:v>
                </c:pt>
                <c:pt idx="13">
                  <c:v>57901.027500000004</c:v>
                </c:pt>
              </c:numCache>
            </c:numRef>
          </c:val>
        </c:ser>
        <c:ser>
          <c:idx val="1"/>
          <c:order val="1"/>
          <c:tx>
            <c:strRef>
              <c:f>'[Takers&amp;Passers(2) March 2015.xlsx]BSN_take&amp;pass'!$C$2</c:f>
              <c:strCache>
                <c:ptCount val="1"/>
                <c:pt idx="0">
                  <c:v>U.S. Educated Candidates Taking the NCLEX-RN_First Time</c:v>
                </c:pt>
              </c:strCache>
            </c:strRef>
          </c:tx>
          <c:dLbls>
            <c:dLblPos val="t"/>
            <c:showVal val="1"/>
          </c:dLbls>
          <c:cat>
            <c:numRef>
              <c:f>'[Takers&amp;Passers(2) March 2015.xlsx]BSN_take&amp;pass'!$A$3:$A$16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2015.xlsx]BSN_take&amp;pass'!$C$3:$C$16</c:f>
              <c:numCache>
                <c:formatCode>0</c:formatCode>
                <c:ptCount val="14"/>
                <c:pt idx="0">
                  <c:v>24823</c:v>
                </c:pt>
                <c:pt idx="1">
                  <c:v>25806</c:v>
                </c:pt>
                <c:pt idx="2">
                  <c:v>26630</c:v>
                </c:pt>
                <c:pt idx="3">
                  <c:v>30648</c:v>
                </c:pt>
                <c:pt idx="4">
                  <c:v>35496</c:v>
                </c:pt>
                <c:pt idx="5">
                  <c:v>41349</c:v>
                </c:pt>
                <c:pt idx="6">
                  <c:v>45781</c:v>
                </c:pt>
                <c:pt idx="7">
                  <c:v>49739</c:v>
                </c:pt>
                <c:pt idx="8">
                  <c:v>52241</c:v>
                </c:pt>
                <c:pt idx="9">
                  <c:v>55414</c:v>
                </c:pt>
                <c:pt idx="10">
                  <c:v>58246</c:v>
                </c:pt>
                <c:pt idx="11">
                  <c:v>62535</c:v>
                </c:pt>
                <c:pt idx="12">
                  <c:v>65406</c:v>
                </c:pt>
                <c:pt idx="13">
                  <c:v>68715</c:v>
                </c:pt>
              </c:numCache>
            </c:numRef>
          </c:val>
        </c:ser>
        <c:marker val="1"/>
        <c:axId val="95454720"/>
        <c:axId val="95456256"/>
      </c:lineChart>
      <c:catAx>
        <c:axId val="95454720"/>
        <c:scaling>
          <c:orientation val="minMax"/>
        </c:scaling>
        <c:axPos val="b"/>
        <c:numFmt formatCode="General" sourceLinked="1"/>
        <c:majorTickMark val="none"/>
        <c:tickLblPos val="nextTo"/>
        <c:crossAx val="95456256"/>
        <c:crosses val="autoZero"/>
        <c:auto val="1"/>
        <c:lblAlgn val="ctr"/>
        <c:lblOffset val="100"/>
      </c:catAx>
      <c:valAx>
        <c:axId val="95456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>
                    <a:effectLst/>
                  </a:rPr>
                  <a:t># of Candidates</a:t>
                </a:r>
                <a:endParaRPr lang="en-US" sz="1200">
                  <a:effectLst/>
                </a:endParaRPr>
              </a:p>
            </c:rich>
          </c:tx>
          <c:layout/>
        </c:title>
        <c:numFmt formatCode="0" sourceLinked="1"/>
        <c:majorTickMark val="none"/>
        <c:tickLblPos val="nextTo"/>
        <c:crossAx val="95454720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'[Takers&amp;Passers(2) March 2015.xlsx]Diploma_take&amp;pass'!$B$2</c:f>
              <c:strCache>
                <c:ptCount val="1"/>
                <c:pt idx="0">
                  <c:v>U.S. Educated Candidates First Time Passing the NCLEX-RN</c:v>
                </c:pt>
              </c:strCache>
            </c:strRef>
          </c:tx>
          <c:dLbls>
            <c:dLblPos val="b"/>
            <c:showVal val="1"/>
          </c:dLbls>
          <c:cat>
            <c:numRef>
              <c:f>'[Takers&amp;Passers(2) March 2015.xlsx]Diploma_take&amp;pass'!$A$3:$A$16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2015.xlsx]Diploma_take&amp;pass'!$B$3:$B$16</c:f>
              <c:numCache>
                <c:formatCode>0</c:formatCode>
                <c:ptCount val="14"/>
                <c:pt idx="0">
                  <c:v>1991.22</c:v>
                </c:pt>
                <c:pt idx="1">
                  <c:v>2091.9120000000012</c:v>
                </c:pt>
                <c:pt idx="2">
                  <c:v>2303.3700000000022</c:v>
                </c:pt>
                <c:pt idx="3">
                  <c:v>2788.884</c:v>
                </c:pt>
                <c:pt idx="4">
                  <c:v>3196.62</c:v>
                </c:pt>
                <c:pt idx="5">
                  <c:v>3409.9500000000012</c:v>
                </c:pt>
                <c:pt idx="6">
                  <c:v>3241.752</c:v>
                </c:pt>
                <c:pt idx="7">
                  <c:v>3207.75</c:v>
                </c:pt>
                <c:pt idx="8">
                  <c:v>3336.8775000000032</c:v>
                </c:pt>
                <c:pt idx="9">
                  <c:v>3364.9398000000001</c:v>
                </c:pt>
                <c:pt idx="10">
                  <c:v>3120.0575999999996</c:v>
                </c:pt>
                <c:pt idx="11">
                  <c:v>2893.1414</c:v>
                </c:pt>
                <c:pt idx="12">
                  <c:v>2369.1279999999997</c:v>
                </c:pt>
                <c:pt idx="13">
                  <c:v>2321.0136000000002</c:v>
                </c:pt>
              </c:numCache>
            </c:numRef>
          </c:val>
        </c:ser>
        <c:ser>
          <c:idx val="1"/>
          <c:order val="1"/>
          <c:tx>
            <c:strRef>
              <c:f>'[Takers&amp;Passers(2) March 2015.xlsx]Diploma_take&amp;pass'!$C$2</c:f>
              <c:strCache>
                <c:ptCount val="1"/>
                <c:pt idx="0">
                  <c:v>U.S. Educated Candidates Taking the NCLEX-RN_First Time</c:v>
                </c:pt>
              </c:strCache>
            </c:strRef>
          </c:tx>
          <c:dLbls>
            <c:dLblPos val="b"/>
            <c:showVal val="1"/>
          </c:dLbls>
          <c:cat>
            <c:numRef>
              <c:f>'[Takers&amp;Passers(2) March 2015.xlsx]Diploma_take&amp;pass'!$A$3:$A$16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2015.xlsx]Diploma_take&amp;pass'!$C$3:$C$16</c:f>
              <c:numCache>
                <c:formatCode>0</c:formatCode>
                <c:ptCount val="14"/>
                <c:pt idx="0">
                  <c:v>2310</c:v>
                </c:pt>
                <c:pt idx="1">
                  <c:v>2424</c:v>
                </c:pt>
                <c:pt idx="2">
                  <c:v>2565</c:v>
                </c:pt>
                <c:pt idx="3">
                  <c:v>3162</c:v>
                </c:pt>
                <c:pt idx="4">
                  <c:v>3540</c:v>
                </c:pt>
                <c:pt idx="5">
                  <c:v>3810</c:v>
                </c:pt>
                <c:pt idx="6">
                  <c:v>3688</c:v>
                </c:pt>
                <c:pt idx="7">
                  <c:v>3666</c:v>
                </c:pt>
                <c:pt idx="8">
                  <c:v>3677</c:v>
                </c:pt>
                <c:pt idx="9">
                  <c:v>3753</c:v>
                </c:pt>
                <c:pt idx="10">
                  <c:v>3476</c:v>
                </c:pt>
                <c:pt idx="11">
                  <c:v>3173</c:v>
                </c:pt>
                <c:pt idx="12">
                  <c:v>2840</c:v>
                </c:pt>
                <c:pt idx="13">
                  <c:v>2787</c:v>
                </c:pt>
              </c:numCache>
            </c:numRef>
          </c:val>
        </c:ser>
        <c:marker val="1"/>
        <c:axId val="95511680"/>
        <c:axId val="95513216"/>
      </c:lineChart>
      <c:catAx>
        <c:axId val="95511680"/>
        <c:scaling>
          <c:orientation val="minMax"/>
        </c:scaling>
        <c:axPos val="b"/>
        <c:numFmt formatCode="General" sourceLinked="1"/>
        <c:majorTickMark val="none"/>
        <c:tickLblPos val="nextTo"/>
        <c:crossAx val="95513216"/>
        <c:crosses val="autoZero"/>
        <c:auto val="1"/>
        <c:lblAlgn val="ctr"/>
        <c:lblOffset val="100"/>
      </c:catAx>
      <c:valAx>
        <c:axId val="95513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>
                    <a:effectLst/>
                  </a:rPr>
                  <a:t># of Candidates</a:t>
                </a:r>
                <a:endParaRPr lang="en-US" sz="1200">
                  <a:effectLst/>
                </a:endParaRPr>
              </a:p>
            </c:rich>
          </c:tx>
          <c:layout/>
        </c:title>
        <c:numFmt formatCode="0" sourceLinked="1"/>
        <c:majorTickMark val="none"/>
        <c:tickLblPos val="nextTo"/>
        <c:crossAx val="95511680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'[Takers&amp;Passers(2) March 2015.xlsx]International_take&amp;pass'!$B$2</c:f>
              <c:strCache>
                <c:ptCount val="1"/>
                <c:pt idx="0">
                  <c:v>International Educated Candidates taking NCLEX-RN_First Time</c:v>
                </c:pt>
              </c:strCache>
            </c:strRef>
          </c:tx>
          <c:dLbls>
            <c:dLblPos val="t"/>
            <c:showVal val="1"/>
          </c:dLbls>
          <c:cat>
            <c:numRef>
              <c:f>'[Takers&amp;Passers(2) March 2015.xlsx]International_take&amp;pass'!$A$3:$A$16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2015.xlsx]International_take&amp;pass'!$B$3:$B$16</c:f>
              <c:numCache>
                <c:formatCode>General</c:formatCode>
                <c:ptCount val="14"/>
                <c:pt idx="0">
                  <c:v>8613</c:v>
                </c:pt>
                <c:pt idx="1">
                  <c:v>12723</c:v>
                </c:pt>
                <c:pt idx="2">
                  <c:v>16490</c:v>
                </c:pt>
                <c:pt idx="3">
                  <c:v>18285</c:v>
                </c:pt>
                <c:pt idx="4">
                  <c:v>17980</c:v>
                </c:pt>
                <c:pt idx="5">
                  <c:v>25908</c:v>
                </c:pt>
                <c:pt idx="6">
                  <c:v>33768</c:v>
                </c:pt>
                <c:pt idx="7">
                  <c:v>30007</c:v>
                </c:pt>
                <c:pt idx="8">
                  <c:v>21435</c:v>
                </c:pt>
                <c:pt idx="9">
                  <c:v>14401</c:v>
                </c:pt>
                <c:pt idx="10">
                  <c:v>9719</c:v>
                </c:pt>
                <c:pt idx="11">
                  <c:v>7764</c:v>
                </c:pt>
                <c:pt idx="12">
                  <c:v>7903</c:v>
                </c:pt>
                <c:pt idx="13">
                  <c:v>7790</c:v>
                </c:pt>
              </c:numCache>
            </c:numRef>
          </c:val>
        </c:ser>
        <c:ser>
          <c:idx val="1"/>
          <c:order val="1"/>
          <c:tx>
            <c:strRef>
              <c:f>'[Takers&amp;Passers(2) March 2015.xlsx]International_take&amp;pass'!$C$2</c:f>
              <c:strCache>
                <c:ptCount val="1"/>
                <c:pt idx="0">
                  <c:v>International Educated Candidates passing NCLEX-RN_First Time</c:v>
                </c:pt>
              </c:strCache>
            </c:strRef>
          </c:tx>
          <c:dLbls>
            <c:dLbl>
              <c:idx val="10"/>
              <c:layout>
                <c:manualLayout>
                  <c:x val="-3.9857405883966045E-2"/>
                  <c:y val="2.9371745198516805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2.7917107376503388E-2"/>
                  <c:y val="3.7308253135024796E-2"/>
                </c:manualLayout>
              </c:layout>
              <c:dLblPos val="r"/>
              <c:showVal val="1"/>
            </c:dLbl>
            <c:dLblPos val="b"/>
            <c:showVal val="1"/>
          </c:dLbls>
          <c:cat>
            <c:numRef>
              <c:f>'[Takers&amp;Passers(2) March 2015.xlsx]International_take&amp;pass'!$A$3:$A$16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'[Takers&amp;Passers(2) March 2015.xlsx]International_take&amp;pass'!$C$3:$C$16</c:f>
              <c:numCache>
                <c:formatCode>0</c:formatCode>
                <c:ptCount val="14"/>
                <c:pt idx="0">
                  <c:v>4254.8220000000065</c:v>
                </c:pt>
                <c:pt idx="1">
                  <c:v>7048.5420000000004</c:v>
                </c:pt>
                <c:pt idx="2">
                  <c:v>9267.380000000001</c:v>
                </c:pt>
                <c:pt idx="3">
                  <c:v>10641.869999999975</c:v>
                </c:pt>
                <c:pt idx="4">
                  <c:v>10446.379999999979</c:v>
                </c:pt>
                <c:pt idx="5">
                  <c:v>15855.696</c:v>
                </c:pt>
                <c:pt idx="6">
                  <c:v>17559.36</c:v>
                </c:pt>
                <c:pt idx="7">
                  <c:v>13593.171</c:v>
                </c:pt>
                <c:pt idx="8">
                  <c:v>9067.0049999999865</c:v>
                </c:pt>
                <c:pt idx="9">
                  <c:v>5558.7860000000001</c:v>
                </c:pt>
                <c:pt idx="10">
                  <c:v>3302.5162</c:v>
                </c:pt>
                <c:pt idx="11">
                  <c:v>2840.8476000000001</c:v>
                </c:pt>
                <c:pt idx="12">
                  <c:v>2419.1082999999962</c:v>
                </c:pt>
                <c:pt idx="13">
                  <c:v>2249.752</c:v>
                </c:pt>
              </c:numCache>
            </c:numRef>
          </c:val>
        </c:ser>
        <c:marker val="1"/>
        <c:axId val="95539584"/>
        <c:axId val="95541120"/>
      </c:lineChart>
      <c:catAx>
        <c:axId val="95539584"/>
        <c:scaling>
          <c:orientation val="minMax"/>
        </c:scaling>
        <c:axPos val="b"/>
        <c:numFmt formatCode="General" sourceLinked="1"/>
        <c:majorTickMark val="none"/>
        <c:tickLblPos val="nextTo"/>
        <c:crossAx val="95541120"/>
        <c:crosses val="autoZero"/>
        <c:auto val="1"/>
        <c:lblAlgn val="ctr"/>
        <c:lblOffset val="100"/>
      </c:catAx>
      <c:valAx>
        <c:axId val="955411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>
                    <a:effectLst/>
                  </a:rPr>
                  <a:t># of Candidates</a:t>
                </a:r>
                <a:endParaRPr lang="en-US" sz="1200">
                  <a:effectLst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95539584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053979101668892"/>
          <c:y val="0.10136406862185705"/>
          <c:w val="0.85688159263111896"/>
          <c:h val="0.7790454182357781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56594"/>
              </a:solidFill>
            </a:ln>
          </c:spPr>
          <c:marker>
            <c:symbol val="diamond"/>
            <c:size val="5"/>
            <c:spPr>
              <a:solidFill>
                <a:srgbClr val="05759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5220689156974641E-2"/>
                  <c:y val="5.9263710457245676E-2"/>
                </c:manualLayout>
              </c:layout>
              <c:showVal val="1"/>
            </c:dLbl>
            <c:dLbl>
              <c:idx val="1"/>
              <c:layout>
                <c:manualLayout>
                  <c:x val="-2.5736352910014696E-2"/>
                  <c:y val="-6.7257908550904827E-2"/>
                </c:manualLayout>
              </c:layout>
              <c:showVal val="1"/>
            </c:dLbl>
            <c:dLbl>
              <c:idx val="2"/>
              <c:layout>
                <c:manualLayout>
                  <c:x val="-3.8211851958872112E-2"/>
                  <c:y val="3.4234470691163602E-2"/>
                </c:manualLayout>
              </c:layout>
              <c:showVal val="1"/>
            </c:dLbl>
            <c:dLbl>
              <c:idx val="3"/>
              <c:layout>
                <c:manualLayout>
                  <c:x val="-4.7366539045004909E-2"/>
                  <c:y val="-4.5193396878021971E-2"/>
                </c:manualLayout>
              </c:layout>
              <c:showVal val="1"/>
            </c:dLbl>
            <c:dLbl>
              <c:idx val="4"/>
              <c:layout>
                <c:manualLayout>
                  <c:x val="-3.2009198391485409E-2"/>
                  <c:y val="3.5831146106736732E-2"/>
                </c:manualLayout>
              </c:layout>
              <c:showVal val="1"/>
            </c:dLbl>
            <c:dLbl>
              <c:idx val="5"/>
              <c:layout>
                <c:manualLayout>
                  <c:x val="-5.9705145801728914E-2"/>
                  <c:y val="-4.6126536814477127E-2"/>
                </c:manualLayout>
              </c:layout>
              <c:showVal val="1"/>
            </c:dLbl>
            <c:dLbl>
              <c:idx val="6"/>
              <c:layout>
                <c:manualLayout>
                  <c:x val="-3.5862048207276842E-2"/>
                  <c:y val="5.2991435281116335E-2"/>
                </c:manualLayout>
              </c:layout>
              <c:showVal val="1"/>
            </c:dLbl>
            <c:dLbl>
              <c:idx val="7"/>
              <c:layout>
                <c:manualLayout>
                  <c:x val="-8.4082207613956322E-2"/>
                  <c:y val="-1.6533130727080205E-2"/>
                </c:manualLayout>
              </c:layout>
              <c:showVal val="1"/>
            </c:dLbl>
            <c:dLbl>
              <c:idx val="8"/>
              <c:layout>
                <c:manualLayout>
                  <c:x val="-7.6510992318620824E-2"/>
                  <c:y val="-1.4669383432334119E-2"/>
                </c:manualLayout>
              </c:layout>
              <c:showVal val="1"/>
            </c:dLbl>
            <c:dLbl>
              <c:idx val="9"/>
              <c:layout>
                <c:manualLayout>
                  <c:x val="-0.11306304028510226"/>
                  <c:y val="1.0176820002762842E-2"/>
                </c:manualLayout>
              </c:layout>
              <c:showVal val="1"/>
            </c:dLbl>
            <c:dLbl>
              <c:idx val="10"/>
              <c:layout>
                <c:manualLayout>
                  <c:x val="-8.8985287389535012E-2"/>
                  <c:y val="-3.6596445181194454E-2"/>
                </c:manualLayout>
              </c:layout>
              <c:showVal val="1"/>
            </c:dLbl>
            <c:dLbl>
              <c:idx val="11"/>
              <c:layout>
                <c:manualLayout>
                  <c:x val="-9.9561511233114103E-2"/>
                  <c:y val="-9.9120504673757878E-3"/>
                </c:manualLayout>
              </c:layout>
              <c:showVal val="1"/>
            </c:dLbl>
            <c:dLbl>
              <c:idx val="12"/>
              <c:layout>
                <c:manualLayout>
                  <c:x val="-7.9510703363914373E-2"/>
                  <c:y val="-3.5087719298245591E-2"/>
                </c:manualLayout>
              </c:layout>
              <c:showVal val="1"/>
            </c:dLbl>
            <c:dLbl>
              <c:idx val="13"/>
              <c:layout>
                <c:manualLayout>
                  <c:x val="-6.11620795107034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7261</c:v>
                </c:pt>
                <c:pt idx="1">
                  <c:v>6979</c:v>
                </c:pt>
                <c:pt idx="2">
                  <c:v>6611</c:v>
                </c:pt>
                <c:pt idx="3">
                  <c:v>6526</c:v>
                </c:pt>
                <c:pt idx="4">
                  <c:v>6900</c:v>
                </c:pt>
                <c:pt idx="5">
                  <c:v>7583</c:v>
                </c:pt>
                <c:pt idx="6">
                  <c:v>8014</c:v>
                </c:pt>
                <c:pt idx="7">
                  <c:v>8865</c:v>
                </c:pt>
                <c:pt idx="8">
                  <c:v>9698</c:v>
                </c:pt>
                <c:pt idx="9">
                  <c:v>11135</c:v>
                </c:pt>
                <c:pt idx="10">
                  <c:v>12273</c:v>
                </c:pt>
                <c:pt idx="11">
                  <c:v>14310</c:v>
                </c:pt>
                <c:pt idx="12">
                  <c:v>16031</c:v>
                </c:pt>
                <c:pt idx="13">
                  <c:v>18484</c:v>
                </c:pt>
              </c:numCache>
            </c:numRef>
          </c:val>
        </c:ser>
        <c:marker val="1"/>
        <c:axId val="136588672"/>
        <c:axId val="136594560"/>
      </c:lineChart>
      <c:catAx>
        <c:axId val="136588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136594560"/>
        <c:crosses val="autoZero"/>
        <c:auto val="1"/>
        <c:lblAlgn val="ctr"/>
        <c:lblOffset val="100"/>
      </c:catAx>
      <c:valAx>
        <c:axId val="136594560"/>
        <c:scaling>
          <c:orientation val="minMax"/>
          <c:min val="55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36588672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1746690301714563"/>
          <c:y val="4.6296205161854766E-2"/>
          <c:w val="0.51283968359269105"/>
          <c:h val="0.87962962962963076"/>
        </c:manualLayout>
      </c:layout>
      <c:barChart>
        <c:barDir val="col"/>
        <c:grouping val="clustered"/>
        <c:ser>
          <c:idx val="0"/>
          <c:order val="0"/>
          <c:tx>
            <c:strRef>
              <c:f>'tests experiments'!$B$14</c:f>
              <c:strCache>
                <c:ptCount val="1"/>
                <c:pt idx="0">
                  <c:v>2008-2013 test takers (6 years)</c:v>
                </c:pt>
              </c:strCache>
            </c:strRef>
          </c:tx>
          <c:cat>
            <c:strRef>
              <c:f>'tests experiments'!$B$16</c:f>
              <c:strCache>
                <c:ptCount val="1"/>
                <c:pt idx="0">
                  <c:v>net (from their method)</c:v>
                </c:pt>
              </c:strCache>
            </c:strRef>
          </c:cat>
          <c:val>
            <c:numRef>
              <c:f>'tests experiments'!$A$14</c:f>
              <c:numCache>
                <c:formatCode>_(* #,##0_);_(* \(#,##0\);_(* "-"??_);_(@_)</c:formatCode>
                <c:ptCount val="1"/>
                <c:pt idx="0">
                  <c:v>854665</c:v>
                </c:pt>
              </c:numCache>
            </c:numRef>
          </c:val>
        </c:ser>
        <c:ser>
          <c:idx val="1"/>
          <c:order val="1"/>
          <c:tx>
            <c:strRef>
              <c:f>'tests experiments'!$B$15</c:f>
              <c:strCache>
                <c:ptCount val="1"/>
                <c:pt idx="0">
                  <c:v>2007-2013 predicted retirements</c:v>
                </c:pt>
              </c:strCache>
            </c:strRef>
          </c:tx>
          <c:cat>
            <c:strRef>
              <c:f>'tests experiments'!$B$16</c:f>
              <c:strCache>
                <c:ptCount val="1"/>
                <c:pt idx="0">
                  <c:v>net (from their method)</c:v>
                </c:pt>
              </c:strCache>
            </c:strRef>
          </c:cat>
          <c:val>
            <c:numRef>
              <c:f>'tests experiments'!$A$15</c:f>
              <c:numCache>
                <c:formatCode>_(* #,##0_);_(* \(#,##0\);_(* "-"??_);_(@_)</c:formatCode>
                <c:ptCount val="1"/>
                <c:pt idx="0">
                  <c:v>271675.20000000024</c:v>
                </c:pt>
              </c:numCache>
            </c:numRef>
          </c:val>
        </c:ser>
        <c:axId val="167712640"/>
        <c:axId val="167714176"/>
      </c:barChart>
      <c:catAx>
        <c:axId val="167712640"/>
        <c:scaling>
          <c:orientation val="minMax"/>
        </c:scaling>
        <c:delete val="1"/>
        <c:axPos val="b"/>
        <c:tickLblPos val="none"/>
        <c:crossAx val="167714176"/>
        <c:crosses val="autoZero"/>
        <c:auto val="1"/>
        <c:lblAlgn val="ctr"/>
        <c:lblOffset val="100"/>
      </c:catAx>
      <c:valAx>
        <c:axId val="16771417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tickLblPos val="nextTo"/>
        <c:crossAx val="16771264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0.56368</cdr:x>
      <cdr:y>0.11806</cdr:y>
    </cdr:from>
    <cdr:to>
      <cdr:x>0.67335</cdr:x>
      <cdr:y>0.68596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047067" y="323850"/>
          <a:ext cx="787400" cy="1557867"/>
        </a:xfrm>
        <a:prstGeom xmlns:a="http://schemas.openxmlformats.org/drawingml/2006/main" prst="rect">
          <a:avLst/>
        </a:prstGeom>
        <a:pattFill xmlns:a="http://schemas.openxmlformats.org/drawingml/2006/main" prst="wdUpDiag">
          <a:fgClr>
            <a:schemeClr val="tx2">
              <a:lumMod val="60000"/>
              <a:lumOff val="40000"/>
            </a:schemeClr>
          </a:fgClr>
          <a:bgClr>
            <a:schemeClr val="bg2"/>
          </a:bgClr>
        </a:patt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0.71816</cdr:x>
      <cdr:y>0.28781</cdr:y>
    </cdr:from>
    <cdr:to>
      <cdr:x>0.82193</cdr:x>
      <cdr:y>0.67052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156200" y="789516"/>
          <a:ext cx="745067" cy="1049867"/>
        </a:xfrm>
        <a:prstGeom xmlns:a="http://schemas.openxmlformats.org/drawingml/2006/main" prst="rect">
          <a:avLst/>
        </a:prstGeom>
        <a:pattFill xmlns:a="http://schemas.openxmlformats.org/drawingml/2006/main" prst="wdUpDiag">
          <a:fgClr>
            <a:schemeClr val="tx2">
              <a:lumMod val="60000"/>
              <a:lumOff val="40000"/>
            </a:schemeClr>
          </a:fgClr>
          <a:bgClr>
            <a:schemeClr val="bg2"/>
          </a:bgClr>
        </a:patt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761C7A-720B-4962-AFEA-DA141A6488AD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9398A5-CC6D-486F-A6E9-ED47BDA6E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7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8ED05-588F-40F1-AF94-528D78C945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795339" y="7050089"/>
            <a:ext cx="3038475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5" tIns="45724" rIns="91445" bIns="45724"/>
          <a:lstStyle/>
          <a:p>
            <a:pPr eaLnBrk="0" hangingPunct="0"/>
            <a:r>
              <a:rPr lang="en-US"/>
              <a:t>© 2008 Association of American Medical Colleges.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28ED1-A995-4CD9-A231-465BCD7624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Original projections</a:t>
            </a:r>
          </a:p>
          <a:p>
            <a:r>
              <a:rPr lang="en-US" dirty="0" smtClean="0"/>
              <a:t>Shortage appears at once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735014" y="7727950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5" tIns="45724" rIns="91445" bIns="45724"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© 2008 Association of American Medical Colleges.</a:t>
            </a: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676B4-F337-4B7B-8A3D-CD35BCCBB6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Adjust to meet short-term changes</a:t>
            </a:r>
          </a:p>
          <a:p>
            <a:endParaRPr lang="en-US" dirty="0" smtClean="0"/>
          </a:p>
          <a:p>
            <a:r>
              <a:rPr lang="en-US" dirty="0" smtClean="0"/>
              <a:t>Supply:  hours, productivity (NPCs, tech)</a:t>
            </a:r>
          </a:p>
          <a:p>
            <a:endParaRPr lang="en-US" dirty="0" smtClean="0"/>
          </a:p>
          <a:p>
            <a:r>
              <a:rPr lang="en-US" dirty="0" smtClean="0"/>
              <a:t>Demand: Barrier-induced (cost, perceived availability)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98A5-CC6D-486F-A6E9-ED47BDA6EB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eneral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63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Gener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57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4E0-2219-4D92-9316-481C8C52AB1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3B0A-97F4-420E-9035-127358B7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0" y="62484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0CA81-332A-45ED-BB50-FC7D09D19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0215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0" y="1417639"/>
            <a:ext cx="9144000" cy="51116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59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021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7892" y="1586974"/>
            <a:ext cx="8229602" cy="4930775"/>
          </a:xfrm>
          <a:prstGeom prst="rect">
            <a:avLst/>
          </a:prstGeom>
        </p:spPr>
        <p:txBody>
          <a:bodyPr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630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1143000"/>
            <a:chOff x="0" y="0"/>
            <a:chExt cx="9144000" cy="1143000"/>
          </a:xfrm>
        </p:grpSpPr>
        <p:grpSp>
          <p:nvGrpSpPr>
            <p:cNvPr id="5" name="Group 7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143000"/>
              <a:chOff x="0" y="0"/>
              <a:chExt cx="9144000" cy="1143000"/>
            </a:xfrm>
          </p:grpSpPr>
          <p:sp>
            <p:nvSpPr>
              <p:cNvPr id="7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1066800"/>
              </a:xfrm>
              <a:prstGeom prst="rect">
                <a:avLst/>
              </a:prstGeom>
              <a:solidFill>
                <a:srgbClr val="056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opprplGoth Bd BT"/>
                </a:endParaRPr>
              </a:p>
            </p:txBody>
          </p:sp>
          <p:pic>
            <p:nvPicPr>
              <p:cNvPr id="8" name="Picture 15" descr="Department of Health and Human Service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9105"/>
              <a:stretch>
                <a:fillRect/>
              </a:stretch>
            </p:blipFill>
            <p:spPr bwMode="auto">
              <a:xfrm>
                <a:off x="457200" y="123825"/>
                <a:ext cx="919163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0" y="1143000"/>
                <a:ext cx="9144000" cy="0"/>
              </a:xfrm>
              <a:prstGeom prst="line">
                <a:avLst/>
              </a:prstGeom>
              <a:noFill/>
              <a:ln w="279400">
                <a:solidFill>
                  <a:srgbClr val="078A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opprplGoth Bd BT"/>
                </a:endParaRPr>
              </a:p>
            </p:txBody>
          </p:sp>
        </p:grpSp>
        <p:pic>
          <p:nvPicPr>
            <p:cNvPr id="6" name="Picture 30" descr="Health Resources and Services Administration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228600"/>
              <a:ext cx="1752600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124200"/>
            <a:ext cx="7010400" cy="990600"/>
          </a:xfrm>
        </p:spPr>
        <p:txBody>
          <a:bodyPr/>
          <a:lstStyle>
            <a:lvl1pPr>
              <a:defRPr>
                <a:solidFill>
                  <a:srgbClr val="0565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5659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6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49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67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484438"/>
            <a:ext cx="3200400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84438"/>
            <a:ext cx="3200400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081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48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5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64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749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45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933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883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295400"/>
            <a:ext cx="16383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295400"/>
            <a:ext cx="47625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CA81-332A-45ED-BB50-FC7D09D19197}" type="slidenum">
              <a:rPr lang="en-US" smtClean="0">
                <a:solidFill>
                  <a:srgbClr val="000000"/>
                </a:solidFill>
                <a:latin typeface="CopprplGoth Bd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43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895D1D">
                  <a:lumMod val="60000"/>
                  <a:lumOff val="40000"/>
                </a:srgbClr>
              </a:solidFill>
              <a:latin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9606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9423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7081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938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742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General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2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lue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43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1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895D1D"/>
                </a:solidFill>
              </a:rPr>
              <a:pPr/>
              <a:t>6/11/2015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  <p:pic>
        <p:nvPicPr>
          <p:cNvPr id="7" name="Picture 6" descr="PPT-General4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T-General4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6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9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295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484438"/>
            <a:ext cx="65532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8" descr="HHS and HRSA logos on blue background.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029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5659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pprplGoth Bd BT"/>
              </a:endParaRPr>
            </a:p>
          </p:txBody>
        </p:sp>
        <p:pic>
          <p:nvPicPr>
            <p:cNvPr id="1030" name="Picture 14" descr="hhslogoWhite_eagleF500x91"/>
            <p:cNvPicPr>
              <a:picLocks noChangeAspect="1" noChangeArrowheads="1"/>
            </p:cNvPicPr>
            <p:nvPr/>
          </p:nvPicPr>
          <p:blipFill>
            <a:blip r:embed="rId13" cstate="print"/>
            <a:srcRect r="79105"/>
            <a:stretch>
              <a:fillRect/>
            </a:stretch>
          </p:blipFill>
          <p:spPr bwMode="auto">
            <a:xfrm>
              <a:off x="381000" y="152400"/>
              <a:ext cx="685800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Line 33"/>
            <p:cNvSpPr>
              <a:spLocks noChangeShapeType="1"/>
            </p:cNvSpPr>
            <p:nvPr/>
          </p:nvSpPr>
          <p:spPr bwMode="auto">
            <a:xfrm>
              <a:off x="0" y="990600"/>
              <a:ext cx="9144000" cy="0"/>
            </a:xfrm>
            <a:prstGeom prst="line">
              <a:avLst/>
            </a:prstGeom>
            <a:noFill/>
            <a:ln w="228600">
              <a:solidFill>
                <a:srgbClr val="078AC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pprplGoth Bd BT"/>
              </a:endParaRPr>
            </a:p>
          </p:txBody>
        </p:sp>
        <p:pic>
          <p:nvPicPr>
            <p:cNvPr id="1032" name="Picture 3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62800" y="220663"/>
              <a:ext cx="1752600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3919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0575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05759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05759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5759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5759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esalsberg@gwu.edu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81000"/>
            <a:ext cx="6781800" cy="2209800"/>
          </a:xfrm>
        </p:spPr>
        <p:txBody>
          <a:bodyPr/>
          <a:lstStyle/>
          <a:p>
            <a:r>
              <a:rPr lang="en-US" sz="3200" dirty="0" smtClean="0"/>
              <a:t>Putting it all Together: What Have we Learned About the Future Supply and Demand for Nurses and How Can we Address our Knowledge Gaps?”</a:t>
            </a:r>
            <a:r>
              <a:rPr lang="en-US" sz="3200" b="0" i="1" dirty="0" smtClean="0"/>
              <a:t/>
            </a:r>
            <a:br>
              <a:rPr lang="en-US" sz="3200" b="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b="0" dirty="0" smtClean="0">
                <a:effectLst/>
              </a:rPr>
              <a:t/>
            </a:r>
            <a:br>
              <a:rPr lang="en-US" sz="3200" b="0" dirty="0" smtClean="0">
                <a:effectLst/>
              </a:rPr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124200"/>
            <a:ext cx="6172200" cy="1905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Edward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Salsberg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GW School of Nursing</a:t>
            </a:r>
            <a:br>
              <a:rPr lang="en-US" sz="20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and </a:t>
            </a:r>
            <a:br>
              <a:rPr lang="en-US" sz="20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GW Health Workforce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Institut</a:t>
            </a:r>
            <a:r>
              <a:rPr lang="en-US" sz="20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</a:p>
          <a:p>
            <a:pPr algn="ctr"/>
            <a:endParaRPr lang="en-US" sz="2000" dirty="0"/>
          </a:p>
          <a:p>
            <a:pPr algn="ctr"/>
            <a:r>
              <a:rPr lang="en-US" dirty="0" smtClean="0"/>
              <a:t>The Annual Forum of State Nursing Workforce Centers</a:t>
            </a:r>
          </a:p>
          <a:p>
            <a:pPr algn="ctr"/>
            <a:r>
              <a:rPr lang="en-US" sz="2000" dirty="0" smtClean="0"/>
              <a:t>Denver Colorado,   </a:t>
            </a:r>
          </a:p>
          <a:p>
            <a:pPr algn="ctr"/>
            <a:r>
              <a:rPr lang="en-US" sz="2000" dirty="0" smtClean="0"/>
              <a:t>June 11, 2015</a:t>
            </a:r>
            <a:endParaRPr lang="en-US" sz="2000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501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" y="0"/>
            <a:ext cx="9067746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580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Diploma</a:t>
            </a:r>
            <a:r>
              <a:rPr lang="en-US" sz="3100" dirty="0"/>
              <a:t> </a:t>
            </a:r>
            <a:r>
              <a:rPr lang="en-US" sz="3100" dirty="0" smtClean="0"/>
              <a:t>Graduates –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Time Takers and Passers, 2001-14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0808121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282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International Grads - 1st Time Takers &amp; Passers, 2001-14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9682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796332"/>
              </p:ext>
            </p:extLst>
          </p:nvPr>
        </p:nvGraphicFramePr>
        <p:xfrm>
          <a:off x="457200" y="9906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8361" y="5562600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* Counts include master’s and post-master’s NP and NP/CNS graduates, and Baccalaureate-to-DNP graduates.</a:t>
            </a:r>
          </a:p>
          <a:p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American Association of Colleges of </a:t>
            </a:r>
            <a:r>
              <a:rPr lang="en-U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Nursing (AACN) </a:t>
            </a:r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 National Organization of Nurse Practitioner  Faculties </a:t>
            </a:r>
            <a:r>
              <a:rPr lang="en-U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(NONPF) Annual Surveys</a:t>
            </a: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925010" y="2726323"/>
            <a:ext cx="259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Graduates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 in Nurse Practitioner Graduates*</a:t>
            </a:r>
            <a:r>
              <a:rPr lang="en-US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2001 - 2014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1" y="9906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Growth from 2013 to 2014 : 15.3%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6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4984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/>
              <a:t>Federal </a:t>
            </a:r>
            <a:r>
              <a:rPr lang="en-US" sz="3200" b="0" dirty="0"/>
              <a:t>Initiatives Support </a:t>
            </a:r>
            <a:r>
              <a:rPr lang="en-US" sz="3200" b="0" dirty="0" smtClean="0"/>
              <a:t>Systems </a:t>
            </a:r>
            <a:r>
              <a:rPr lang="en-US" sz="3200" b="0" dirty="0"/>
              <a:t>Redesign</a:t>
            </a:r>
            <a:br>
              <a:rPr lang="en-US" sz="3200" b="0" dirty="0"/>
            </a:br>
            <a:endParaRPr lang="en-US" sz="3200" b="0" dirty="0"/>
          </a:p>
        </p:txBody>
      </p:sp>
      <p:pic>
        <p:nvPicPr>
          <p:cNvPr id="4" name="Content Placeholder 3" descr="Where Innovation is Happening | Center for Medicare &amp; Medicaid Innovation - Mozilla Firefox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54642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xmlns="" val="56099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9600" y="1143000"/>
          <a:ext cx="7302500" cy="4456112"/>
        </p:xfrm>
        <a:graphic>
          <a:graphicData uri="http://schemas.openxmlformats.org/presentationml/2006/ole">
            <p:oleObj spid="_x0000_s1026" name="Worksheet" r:id="rId4" imgW="8297375" imgH="5060119" progId="Excel.Sheet.8">
              <p:embed/>
            </p:oleObj>
          </a:graphicData>
        </a:graphic>
      </p:graphicFrame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57238" y="211138"/>
            <a:ext cx="8386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9000" eaLnBrk="0" hangingPunct="0">
              <a:lnSpc>
                <a:spcPct val="85000"/>
              </a:lnSpc>
              <a:buClr>
                <a:srgbClr val="DADDFE"/>
              </a:buClr>
            </a:pPr>
            <a:endParaRPr lang="en-US" sz="3200" b="0">
              <a:solidFill>
                <a:schemeClr val="tx2"/>
              </a:solidFill>
            </a:endParaRPr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5592763" y="2819400"/>
            <a:ext cx="884237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tx1"/>
                </a:solidFill>
                <a:latin typeface="+mn-lt"/>
              </a:rPr>
              <a:t>Demand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6400800" y="3657600"/>
            <a:ext cx="732893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+mn-lt"/>
              </a:rPr>
              <a:t>Supply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57201"/>
            <a:ext cx="8001000" cy="51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 eaLnBrk="0" hangingPunct="0">
              <a:lnSpc>
                <a:spcPct val="85000"/>
              </a:lnSpc>
              <a:buClr>
                <a:srgbClr val="DADDFE"/>
              </a:buClr>
            </a:pPr>
            <a:r>
              <a:rPr lang="en-US" sz="3200" b="1" dirty="0" smtClean="0">
                <a:latin typeface="+mn-lt"/>
              </a:rPr>
              <a:t>Neithe</a:t>
            </a:r>
            <a:r>
              <a:rPr lang="en-US" sz="3200" b="1" dirty="0" smtClean="0"/>
              <a:t>r Supply Nor Demand is Static </a:t>
            </a:r>
            <a:endParaRPr lang="en-US" sz="3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500" y="174962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Typical Workforce Projection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300" y="6169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Year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6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1447800"/>
          <a:ext cx="6629399" cy="4069383"/>
        </p:xfrm>
        <a:graphic>
          <a:graphicData uri="http://schemas.openxmlformats.org/presentationml/2006/ole">
            <p:oleObj spid="_x0000_s2050" r:id="rId4" imgW="8577815" imgH="4974767" progId="Excel.Sheet.8">
              <p:embed/>
            </p:oleObj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149350" y="211138"/>
            <a:ext cx="77851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9000" eaLnBrk="0" hangingPunct="0">
              <a:lnSpc>
                <a:spcPct val="85000"/>
              </a:lnSpc>
              <a:buClr>
                <a:srgbClr val="DADDFE"/>
              </a:buClr>
            </a:pP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6400800" y="2667000"/>
            <a:ext cx="884237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latin typeface="+mn-lt"/>
              </a:rPr>
              <a:t>Demand</a:t>
            </a:r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6324600" y="3657600"/>
            <a:ext cx="885293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latin typeface="+mn-lt"/>
              </a:rPr>
              <a:t>Supply</a:t>
            </a:r>
          </a:p>
        </p:txBody>
      </p:sp>
      <p:sp>
        <p:nvSpPr>
          <p:cNvPr id="83975" name="TextBox 4"/>
          <p:cNvSpPr txBox="1">
            <a:spLocks noChangeArrowheads="1"/>
          </p:cNvSpPr>
          <p:nvPr/>
        </p:nvSpPr>
        <p:spPr bwMode="auto">
          <a:xfrm>
            <a:off x="1102519" y="6443990"/>
            <a:ext cx="69389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100" dirty="0" smtClean="0"/>
              <a:t> </a:t>
            </a:r>
            <a:endParaRPr lang="en-US" sz="11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562100" y="609601"/>
            <a:ext cx="5791200" cy="51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 eaLnBrk="0" hangingPunct="0">
              <a:lnSpc>
                <a:spcPct val="85000"/>
              </a:lnSpc>
              <a:buClr>
                <a:srgbClr val="DADDFE"/>
              </a:buClr>
            </a:pPr>
            <a:r>
              <a:rPr lang="en-US" sz="3200" b="1" dirty="0" smtClean="0">
                <a:latin typeface="+mn-lt"/>
              </a:rPr>
              <a:t>Adaptations </a:t>
            </a:r>
            <a:r>
              <a:rPr lang="en-US" sz="3200" b="1" dirty="0" smtClean="0">
                <a:latin typeface="+mn-lt"/>
              </a:rPr>
              <a:t>Occur</a:t>
            </a:r>
            <a:endParaRPr lang="en-US" sz="32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143000"/>
            <a:ext cx="579120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 eaLnBrk="0" hangingPunct="0">
              <a:lnSpc>
                <a:spcPct val="85000"/>
              </a:lnSpc>
              <a:buClr>
                <a:srgbClr val="DADDFE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More Realistic Health Workforce Projections: Adjustments over Time (±5%?)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169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Year</a:t>
            </a:r>
            <a:endParaRPr lang="en-US" sz="1400" dirty="0">
              <a:latin typeface="+mn-lt"/>
            </a:endParaRPr>
          </a:p>
        </p:txBody>
      </p:sp>
      <p:sp useBgFill="1">
        <p:nvSpPr>
          <p:cNvPr id="12" name="Rectangle 11"/>
          <p:cNvSpPr/>
          <p:nvPr/>
        </p:nvSpPr>
        <p:spPr>
          <a:xfrm>
            <a:off x="381000" y="1524000"/>
            <a:ext cx="685800" cy="396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7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 what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id </a:t>
            </a: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earn from the presentations at this conference?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US" sz="3200" dirty="0" smtClean="0"/>
              <a:t>From David </a:t>
            </a:r>
            <a:r>
              <a:rPr lang="en-US" sz="3200" dirty="0" err="1" smtClean="0"/>
              <a:t>Auerbach</a:t>
            </a:r>
            <a:r>
              <a:rPr lang="en-US" sz="3200" dirty="0" smtClean="0"/>
              <a:t>: Attrition </a:t>
            </a:r>
            <a:r>
              <a:rPr lang="en-US" sz="3200" dirty="0" smtClean="0"/>
              <a:t>from test-takers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63134" y="1693333"/>
            <a:ext cx="694267" cy="4312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062136"/>
            <a:ext cx="408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Domestic NCLEX test-takers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72673" y="2664177"/>
            <a:ext cx="694267" cy="338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1674" y="6096002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FTE RNs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672672" y="2393244"/>
            <a:ext cx="685800" cy="24835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79539" y="1648180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EFEFE"/>
                </a:solidFill>
              </a:rPr>
              <a:t>+ </a:t>
            </a:r>
            <a:r>
              <a:rPr lang="en-US" sz="1800" dirty="0" smtClean="0"/>
              <a:t>Internationally-educated RNs</a:t>
            </a:r>
            <a:endParaRPr lang="en-US" sz="1800" dirty="0"/>
          </a:p>
        </p:txBody>
      </p:sp>
      <p:cxnSp>
        <p:nvCxnSpPr>
          <p:cNvPr id="11" name="Straight Arrow Connector 10"/>
          <p:cNvCxnSpPr>
            <a:stCxn id="9" idx="2"/>
            <a:endCxn id="8" idx="3"/>
          </p:cNvCxnSpPr>
          <p:nvPr/>
        </p:nvCxnSpPr>
        <p:spPr>
          <a:xfrm flipH="1">
            <a:off x="6358472" y="2017512"/>
            <a:ext cx="930830" cy="499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9001" y="1365957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EFEFE"/>
                </a:solidFill>
              </a:rPr>
              <a:t>-</a:t>
            </a:r>
            <a:r>
              <a:rPr lang="en-US" sz="1800" dirty="0" smtClean="0">
                <a:solidFill>
                  <a:srgbClr val="FEFEFE"/>
                </a:solidFill>
              </a:rPr>
              <a:t> </a:t>
            </a:r>
            <a:r>
              <a:rPr lang="en-US" sz="1800" dirty="0" smtClean="0"/>
              <a:t>Never pass test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167466" y="1828801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EFEFE"/>
                </a:solidFill>
              </a:rPr>
              <a:t>-</a:t>
            </a:r>
            <a:r>
              <a:rPr lang="en-US" sz="1800" dirty="0" smtClean="0">
                <a:solidFill>
                  <a:srgbClr val="FEFEFE"/>
                </a:solidFill>
              </a:rPr>
              <a:t> </a:t>
            </a:r>
            <a:r>
              <a:rPr lang="en-US" sz="1800" dirty="0" smtClean="0"/>
              <a:t>Never become licensed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201334" y="2314221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EFEFE"/>
                </a:solidFill>
              </a:rPr>
              <a:t>-</a:t>
            </a:r>
            <a:r>
              <a:rPr lang="en-US" sz="1800" dirty="0" smtClean="0">
                <a:solidFill>
                  <a:srgbClr val="FEFEFE"/>
                </a:solidFill>
              </a:rPr>
              <a:t> </a:t>
            </a:r>
            <a:r>
              <a:rPr lang="en-US" sz="1800" dirty="0" smtClean="0"/>
              <a:t>Work part time (~20%)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1" y="2777067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EFEFE"/>
                </a:solidFill>
              </a:rPr>
              <a:t>-</a:t>
            </a:r>
            <a:r>
              <a:rPr lang="en-US" sz="1800" dirty="0" smtClean="0">
                <a:solidFill>
                  <a:srgbClr val="FEFEFE"/>
                </a:solidFill>
              </a:rPr>
              <a:t> </a:t>
            </a:r>
            <a:r>
              <a:rPr lang="en-US" sz="1800" dirty="0" smtClean="0"/>
              <a:t>Never work in nursing (~10%)</a:t>
            </a:r>
            <a:endParaRPr lang="en-US" sz="1800" dirty="0"/>
          </a:p>
        </p:txBody>
      </p:sp>
      <p:sp>
        <p:nvSpPr>
          <p:cNvPr id="20" name="Right Arrow 19"/>
          <p:cNvSpPr/>
          <p:nvPr/>
        </p:nvSpPr>
        <p:spPr>
          <a:xfrm>
            <a:off x="2531534" y="3623734"/>
            <a:ext cx="2607733" cy="225779"/>
          </a:xfrm>
          <a:prstGeom prst="rightArrow">
            <a:avLst/>
          </a:prstGeom>
          <a:pattFill prst="ltDnDiag">
            <a:fgClr>
              <a:schemeClr val="bg1"/>
            </a:fgClr>
            <a:bgClr>
              <a:prstClr val="white"/>
            </a:bgClr>
          </a:patt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56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Observed </a:t>
            </a:r>
            <a:r>
              <a:rPr lang="en-US" sz="3600" dirty="0" smtClean="0">
                <a:solidFill>
                  <a:schemeClr val="tx1"/>
                </a:solidFill>
              </a:rPr>
              <a:t>Workforce</a:t>
            </a:r>
            <a:r>
              <a:rPr lang="en-US" sz="3600" dirty="0" smtClean="0">
                <a:solidFill>
                  <a:schemeClr val="tx1"/>
                </a:solidFill>
              </a:rPr>
              <a:t>: 2007-2013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77181487"/>
              </p:ext>
            </p:extLst>
          </p:nvPr>
        </p:nvGraphicFramePr>
        <p:xfrm>
          <a:off x="448733" y="1588911"/>
          <a:ext cx="717973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9468" y="5029200"/>
            <a:ext cx="13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est-takers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1" y="1512711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850,000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98801" y="3589867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270,000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37933" y="5029200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dirty="0" smtClean="0"/>
              <a:t>etirements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1" y="1512711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580,000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9535" y="2212622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370,000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0468" y="473004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Expected net increase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2819400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Actual net increase</a:t>
            </a:r>
            <a:endParaRPr lang="en-US" sz="1800" dirty="0"/>
          </a:p>
        </p:txBody>
      </p:sp>
      <p:cxnSp>
        <p:nvCxnSpPr>
          <p:cNvPr id="16" name="Straight Arrow Connector 15"/>
          <p:cNvCxnSpPr>
            <a:stCxn id="13" idx="0"/>
          </p:cNvCxnSpPr>
          <p:nvPr/>
        </p:nvCxnSpPr>
        <p:spPr>
          <a:xfrm flipH="1" flipV="1">
            <a:off x="5080002" y="4210756"/>
            <a:ext cx="695665" cy="5192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5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600200"/>
            <a:ext cx="7745505" cy="34315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Why I worry about a potential surplus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What we learned from presentations at this meeting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Where that leaves 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Information and data needed to assess, track and project adequacy of supply to meet needs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From Joanne </a:t>
            </a:r>
            <a:r>
              <a:rPr lang="en-US" sz="4000" dirty="0" err="1" smtClean="0">
                <a:solidFill>
                  <a:schemeClr val="tx1"/>
                </a:solidFill>
              </a:rPr>
              <a:t>Spetz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534400" cy="43434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Surveys of employers and new graduates can provide valuable information on demand and marketplace for nurses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While indications of shortages in 2009 – 10, employers are adding jobs, especially hospitals and ambulatory care; and new grads faring better in job market over past few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Reasons for expected increase in hiring: increasing census and increasing acuity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Variation in demand for experienced RNs compared to new RNs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Shortages in specific settings/skill sets, </a:t>
            </a:r>
            <a:r>
              <a:rPr lang="en-US" dirty="0" err="1" smtClean="0"/>
              <a:t>i.e</a:t>
            </a:r>
            <a:r>
              <a:rPr lang="en-US" dirty="0" smtClean="0"/>
              <a:t> operating room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From </a:t>
            </a:r>
            <a:r>
              <a:rPr lang="en-US" sz="4000" dirty="0" smtClean="0">
                <a:solidFill>
                  <a:schemeClr val="tx1"/>
                </a:solidFill>
                <a:ea typeface="ヒラギノ角ゴ Pro W3" charset="-128"/>
                <a:cs typeface="Arial"/>
                <a:sym typeface="Gill Sans" charset="0"/>
              </a:rPr>
              <a:t>Peter </a:t>
            </a:r>
            <a:r>
              <a:rPr lang="en-US" sz="4000" dirty="0" err="1" smtClean="0">
                <a:solidFill>
                  <a:schemeClr val="tx1"/>
                </a:solidFill>
                <a:ea typeface="ヒラギノ角ゴ Pro W3" charset="-128"/>
                <a:cs typeface="Arial"/>
                <a:sym typeface="Gill Sans" charset="0"/>
              </a:rPr>
              <a:t>McMenamin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892" y="1371600"/>
            <a:ext cx="8229602" cy="51461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aging of the nurse workforce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expanding need for care coordinators and the potential for nurses to provide this care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Hospital use has been slowly decreasing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But the baby boom generation is leading to sharp increase in number of elderly with extensive needs including for chronic care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Need to go beyond numbers and consider needed skill sets for an aging population, including for geriatric care, chronic care and end of life care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7352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From George </a:t>
            </a:r>
            <a:r>
              <a:rPr lang="en-US" sz="3600" dirty="0" err="1" smtClean="0">
                <a:solidFill>
                  <a:schemeClr val="tx1"/>
                </a:solidFill>
              </a:rPr>
              <a:t>Zangaro</a:t>
            </a:r>
            <a:r>
              <a:rPr lang="en-US" sz="3600" dirty="0" smtClean="0">
                <a:solidFill>
                  <a:schemeClr val="tx1"/>
                </a:solidFill>
              </a:rPr>
              <a:t>, Jean Moore and David Armstrong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892" y="1752600"/>
            <a:ext cx="8229602" cy="47651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new and improved nursing projection models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web-based capability to use state data and scenarios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importance of looking at supply and demand at the  national, state and local levels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national supply appears adequate through 2025 but many state and local shortage areas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600200"/>
            <a:ext cx="7745505" cy="3431505"/>
          </a:xfrm>
        </p:spPr>
        <p:txBody>
          <a:bodyPr/>
          <a:lstStyle/>
          <a:p>
            <a:pPr lvl="1"/>
            <a:r>
              <a:rPr lang="en-US" dirty="0" smtClean="0"/>
              <a:t>The national number may be sufficient but we can still have shortages by: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State/region/local area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Experience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Skill set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Education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Implication:</a:t>
            </a:r>
          </a:p>
          <a:p>
            <a:pPr lvl="1"/>
            <a:r>
              <a:rPr lang="en-US" dirty="0" smtClean="0"/>
              <a:t>Need fo</a:t>
            </a:r>
            <a:r>
              <a:rPr lang="en-US" dirty="0" smtClean="0"/>
              <a:t>r more refined assessment tools and intervention strategies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87553" cy="1066800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Complexity of Assessing Adequacy of Supply to Meet Needs</a:t>
            </a:r>
            <a:endParaRPr lang="en-US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599" cy="35839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Attrition patterns </a:t>
            </a:r>
            <a:r>
              <a:rPr lang="en-US" dirty="0" smtClean="0"/>
              <a:t>and </a:t>
            </a:r>
            <a:r>
              <a:rPr lang="en-US" dirty="0" smtClean="0"/>
              <a:t>drivers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Retirement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Jobs outside of patient care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Redesign of health care, especially hospital </a:t>
            </a:r>
            <a:r>
              <a:rPr lang="en-US" dirty="0" smtClean="0"/>
              <a:t>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Will inpatient demand decline?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Will ambulatory care increase?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Emerging new roles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Migration patterns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Impact of external factors: economy, generational factors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838200"/>
          </a:xfrm>
        </p:spPr>
        <p:txBody>
          <a:bodyPr/>
          <a:lstStyle/>
          <a:p>
            <a:pPr algn="ctr"/>
            <a:r>
              <a:rPr lang="en-US" sz="3600" dirty="0" smtClean="0"/>
              <a:t>Critical </a:t>
            </a:r>
            <a:r>
              <a:rPr lang="en-US" sz="3600" dirty="0" smtClean="0"/>
              <a:t>Information: Where Data and Research Are Needed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524000"/>
            <a:ext cx="7745505" cy="35077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Early warning system: for demand and supply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Systematic survey of employers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Systematic survey of new nurses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E</a:t>
            </a:r>
            <a:r>
              <a:rPr lang="en-US" dirty="0" smtClean="0"/>
              <a:t>mployer surveys have to get more detail on roles for nurses they are employing…particularly important re hospital nurses as hospitals expand beyond inpatient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Data Needs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676400"/>
            <a:ext cx="7745505" cy="33553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IPEDS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NCSBN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AACN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State Nursing Workforce Centers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BLS/DOL: Wages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The importance of the Minimum Data Set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Data Sources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524000"/>
            <a:ext cx="7745505" cy="35077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Danger </a:t>
            </a:r>
            <a:r>
              <a:rPr lang="en-US" dirty="0" smtClean="0"/>
              <a:t>of repeating 1980s and </a:t>
            </a:r>
            <a:r>
              <a:rPr lang="en-US" dirty="0" smtClean="0"/>
              <a:t>90s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delivery and education systems capable of addressing limited shortages and surpluses (5 to 10%?)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Major improvements in our ability to project but important gaps in </a:t>
            </a:r>
            <a:r>
              <a:rPr lang="en-US" smtClean="0"/>
              <a:t>our knowledge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 Comments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1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Edward Salsberg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esalsberg@gwu.edu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371600"/>
            <a:ext cx="7745505" cy="36601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Auerbach</a:t>
            </a:r>
            <a:r>
              <a:rPr lang="en-US" dirty="0" smtClean="0"/>
              <a:t>: </a:t>
            </a:r>
            <a:r>
              <a:rPr lang="en-US" i="1" dirty="0" smtClean="0"/>
              <a:t>Will the RN Workforce Weathe</a:t>
            </a:r>
            <a:r>
              <a:rPr lang="en-US" i="1" dirty="0" smtClean="0"/>
              <a:t>r the Retirement of the Boomers?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Spetz</a:t>
            </a:r>
            <a:r>
              <a:rPr lang="en-US" dirty="0" smtClean="0"/>
              <a:t>: </a:t>
            </a:r>
            <a:r>
              <a:rPr lang="en-US" i="1" dirty="0" smtClean="0"/>
              <a:t>Demand </a:t>
            </a:r>
            <a:r>
              <a:rPr lang="en-US" i="1" dirty="0" smtClean="0"/>
              <a:t>for Newly-Graduated Nurses: Will the Labor Market Recover</a:t>
            </a:r>
            <a:r>
              <a:rPr lang="en-US" i="1" dirty="0" smtClean="0"/>
              <a:t>?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Gill Sans" charset="0"/>
              </a:rPr>
              <a:t> </a:t>
            </a:r>
            <a:r>
              <a:rPr lang="en-US" dirty="0" err="1" smtClean="0">
                <a:ea typeface="ヒラギノ角ゴ Pro W3" charset="-128"/>
                <a:sym typeface="Gill Sans" charset="0"/>
              </a:rPr>
              <a:t>McMenamin</a:t>
            </a:r>
            <a:r>
              <a:rPr lang="en-US" dirty="0" smtClean="0">
                <a:ea typeface="ヒラギノ角ゴ Pro W3" charset="-128"/>
                <a:sym typeface="Gill Sans" charset="0"/>
              </a:rPr>
              <a:t>: </a:t>
            </a:r>
            <a:r>
              <a:rPr lang="en-US" i="1" dirty="0" smtClean="0">
                <a:ea typeface="ヒラギノ角ゴ Pro W3" charset="-128"/>
                <a:sym typeface="Gill Sans" charset="0"/>
              </a:rPr>
              <a:t>Two “Aging” Phenomena Create Uncertainty for RNs/APRNs, 2020 – 2045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Zangaro</a:t>
            </a:r>
            <a:r>
              <a:rPr lang="en-US" dirty="0" smtClean="0"/>
              <a:t>, Moore and Armstrong: </a:t>
            </a:r>
            <a:r>
              <a:rPr lang="en-US" i="1" dirty="0" smtClean="0">
                <a:solidFill>
                  <a:srgbClr val="464646"/>
                </a:solidFill>
                <a:ea typeface="Calibri"/>
                <a:cs typeface="Times New Roman"/>
              </a:rPr>
              <a:t>Understanding </a:t>
            </a:r>
            <a:r>
              <a:rPr lang="en-US" i="1" dirty="0" smtClean="0">
                <a:solidFill>
                  <a:srgbClr val="464646"/>
                </a:solidFill>
                <a:ea typeface="Calibri"/>
                <a:cs typeface="Times New Roman"/>
              </a:rPr>
              <a:t>&amp; Using HRSA’s New Nursing Supply &amp; Demand </a:t>
            </a:r>
            <a:r>
              <a:rPr lang="en-US" i="1" dirty="0" smtClean="0">
                <a:solidFill>
                  <a:srgbClr val="464646"/>
                </a:solidFill>
                <a:ea typeface="Calibri"/>
                <a:cs typeface="Times New Roman"/>
              </a:rPr>
              <a:t>Model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/>
            <a:r>
              <a:rPr lang="en-US" sz="3200" b="0" dirty="0" smtClean="0"/>
              <a:t>Presentations on Supply, Demand </a:t>
            </a:r>
            <a:r>
              <a:rPr lang="en-US" sz="3200" b="0" dirty="0" smtClean="0"/>
              <a:t>&amp; </a:t>
            </a:r>
            <a:r>
              <a:rPr lang="en-US" sz="3200" b="0" dirty="0" smtClean="0"/>
              <a:t>Projections</a:t>
            </a:r>
            <a:endParaRPr lang="en-US" sz="32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66800"/>
            <a:ext cx="7745505" cy="39649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Problems with a shortage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Access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Quality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Costs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But great for new grads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Problems with a surplus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Unemployed nurses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New nurses with debt but no job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Enrollment drops/squeeze for schools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Wages stagnate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685800"/>
          </a:xfrm>
        </p:spPr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Entrants:  Enrollment up sharply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Attrition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Growing older cohort but retirements delayed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Many non-patient care options for nurses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Driving Supply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history of fluctuations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Sharp growth in RN education pipeline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Major national push for delivery system redesign and constraint in growth of expenditures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0156"/>
            <a:ext cx="8686800" cy="1054250"/>
          </a:xfrm>
        </p:spPr>
        <p:txBody>
          <a:bodyPr/>
          <a:lstStyle/>
          <a:p>
            <a:r>
              <a:rPr lang="en-US" sz="3600" dirty="0" smtClean="0"/>
              <a:t>Why I Worry about a Possible </a:t>
            </a:r>
            <a:r>
              <a:rPr lang="en-US" sz="3600" dirty="0" smtClean="0"/>
              <a:t>S</a:t>
            </a:r>
            <a:r>
              <a:rPr lang="en-US" sz="3600" dirty="0" smtClean="0"/>
              <a:t>urplus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 sz="3600" dirty="0" smtClean="0"/>
              <a:t>A History of Fluctuations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1" y="1444978"/>
            <a:ext cx="5994400" cy="4657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33" y="6299199"/>
            <a:ext cx="8105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effectLst/>
              </a:rPr>
              <a:t>Buerhaus</a:t>
            </a:r>
            <a:r>
              <a:rPr lang="en-US" sz="1200" dirty="0">
                <a:effectLst/>
              </a:rPr>
              <a:t>, PI, </a:t>
            </a:r>
            <a:r>
              <a:rPr lang="en-US" sz="1200" dirty="0" err="1">
                <a:effectLst/>
              </a:rPr>
              <a:t>Staiger</a:t>
            </a:r>
            <a:r>
              <a:rPr lang="en-US" sz="1200" dirty="0">
                <a:effectLst/>
              </a:rPr>
              <a:t> DO, and David Auerbach, </a:t>
            </a:r>
            <a:r>
              <a:rPr lang="en-US" sz="1200" dirty="0" smtClean="0">
                <a:effectLst/>
              </a:rPr>
              <a:t>“</a:t>
            </a:r>
            <a:r>
              <a:rPr lang="en-US" sz="1200" dirty="0">
                <a:effectLst/>
              </a:rPr>
              <a:t>The Rapid Growth of Graduates from Associate, Baccalaureate and</a:t>
            </a:r>
          </a:p>
          <a:p>
            <a:r>
              <a:rPr lang="en-US" sz="1200" dirty="0" smtClean="0">
                <a:effectLst/>
              </a:rPr>
              <a:t>Graduate Programs in Nursing,” Nursing Economics, 2015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735" y="1749776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nursing degrees awarded, by type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703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Total 1st Time Takers </a:t>
            </a:r>
            <a:r>
              <a:rPr lang="en-US" sz="3100" dirty="0"/>
              <a:t>and </a:t>
            </a:r>
            <a:r>
              <a:rPr lang="en-US" sz="3100" dirty="0" smtClean="0"/>
              <a:t>Passers – US Grads 2001-14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5970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BSN 1st Time Takers and Passers, 2001-2014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609601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72798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W_General_PPT (1)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RSAWhiteAccessibleVers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1006</Words>
  <Application>Microsoft Office PowerPoint</Application>
  <PresentationFormat>On-screen Show (4:3)</PresentationFormat>
  <Paragraphs>176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GW_General_PPT (1)</vt:lpstr>
      <vt:lpstr>HRSAWhiteAccessibleVersion</vt:lpstr>
      <vt:lpstr>Worksheet</vt:lpstr>
      <vt:lpstr>Microsoft Office Excel 97-2003 Worksheet</vt:lpstr>
      <vt:lpstr>Putting it all Together: What Have we Learned About the Future Supply and Demand for Nurses and How Can we Address our Knowledge Gaps?”      </vt:lpstr>
      <vt:lpstr>Overview</vt:lpstr>
      <vt:lpstr>Presentations on Supply, Demand &amp; Projections</vt:lpstr>
      <vt:lpstr>Why do we care?</vt:lpstr>
      <vt:lpstr>Factors Driving Supply</vt:lpstr>
      <vt:lpstr>Why I Worry about a Possible Surplus</vt:lpstr>
      <vt:lpstr>A History of Fluctuations</vt:lpstr>
      <vt:lpstr>Total 1st Time Takers and Passers – US Grads 2001-14 </vt:lpstr>
      <vt:lpstr>BSN 1st Time Takers and Passers, 2001-2014</vt:lpstr>
      <vt:lpstr>Slide 10</vt:lpstr>
      <vt:lpstr>Diploma Graduates – 1st Time Takers and Passers, 2001-14  </vt:lpstr>
      <vt:lpstr>International Grads - 1st Time Takers &amp; Passers, 2001-14  </vt:lpstr>
      <vt:lpstr>Growth in Nurse Practitioner Graduates* 2001 - 2014 </vt:lpstr>
      <vt:lpstr>Federal Initiatives Support Systems Redesign </vt:lpstr>
      <vt:lpstr>Slide 15</vt:lpstr>
      <vt:lpstr>Slide 16</vt:lpstr>
      <vt:lpstr>So what did we learn from the presentations at this conference?</vt:lpstr>
      <vt:lpstr>From David Auerbach: Attrition from test-takers</vt:lpstr>
      <vt:lpstr>Observed Workforce: 2007-2013</vt:lpstr>
      <vt:lpstr>From Joanne Spetz</vt:lpstr>
      <vt:lpstr>From Peter McMenamin</vt:lpstr>
      <vt:lpstr>From George Zangaro, Jean Moore and David Armstrong</vt:lpstr>
      <vt:lpstr>The Complexity of Assessing Adequacy of Supply to Meet Needs</vt:lpstr>
      <vt:lpstr>Critical Information: Where Data and Research Are Needed</vt:lpstr>
      <vt:lpstr>Data Needs</vt:lpstr>
      <vt:lpstr>Existing Data Sources</vt:lpstr>
      <vt:lpstr>Closing Comments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Edward Salsberg</cp:lastModifiedBy>
  <cp:revision>194</cp:revision>
  <cp:lastPrinted>2014-03-11T12:48:18Z</cp:lastPrinted>
  <dcterms:created xsi:type="dcterms:W3CDTF">2014-03-08T23:52:24Z</dcterms:created>
  <dcterms:modified xsi:type="dcterms:W3CDTF">2015-06-11T18:56:53Z</dcterms:modified>
</cp:coreProperties>
</file>