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71" r:id="rId5"/>
    <p:sldId id="272" r:id="rId6"/>
    <p:sldId id="273" r:id="rId7"/>
    <p:sldId id="274" r:id="rId8"/>
    <p:sldId id="259" r:id="rId9"/>
    <p:sldId id="260" r:id="rId10"/>
    <p:sldId id="261" r:id="rId11"/>
    <p:sldId id="262" r:id="rId12"/>
    <p:sldId id="263" r:id="rId13"/>
    <p:sldId id="278" r:id="rId14"/>
    <p:sldId id="266" r:id="rId15"/>
    <p:sldId id="276" r:id="rId16"/>
    <p:sldId id="277" r:id="rId17"/>
    <p:sldId id="268" r:id="rId18"/>
    <p:sldId id="279"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7" d="100"/>
          <a:sy n="117" d="100"/>
        </p:scale>
        <p:origin x="-1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Entry level </c:v>
                </c:pt>
              </c:strCache>
            </c:strRef>
          </c:tx>
          <c:invertIfNegative val="0"/>
          <c:dLbls>
            <c:showLegendKey val="0"/>
            <c:showVal val="1"/>
            <c:showCatName val="0"/>
            <c:showSerName val="0"/>
            <c:showPercent val="0"/>
            <c:showBubbleSize val="0"/>
            <c:showLeaderLines val="0"/>
          </c:dLbls>
          <c:cat>
            <c:strRef>
              <c:f>Sheet1!$A$2</c:f>
              <c:strCache>
                <c:ptCount val="1"/>
                <c:pt idx="0">
                  <c:v>New BSN</c:v>
                </c:pt>
              </c:strCache>
            </c:strRef>
          </c:cat>
          <c:val>
            <c:numRef>
              <c:f>Sheet1!$B$2</c:f>
              <c:numCache>
                <c:formatCode>#,##0</c:formatCode>
                <c:ptCount val="1"/>
                <c:pt idx="0">
                  <c:v>63857</c:v>
                </c:pt>
              </c:numCache>
            </c:numRef>
          </c:val>
        </c:ser>
        <c:ser>
          <c:idx val="1"/>
          <c:order val="1"/>
          <c:tx>
            <c:strRef>
              <c:f>Sheet1!$C$1</c:f>
              <c:strCache>
                <c:ptCount val="1"/>
                <c:pt idx="0">
                  <c:v>RN-BSN</c:v>
                </c:pt>
              </c:strCache>
            </c:strRef>
          </c:tx>
          <c:invertIfNegative val="0"/>
          <c:dLbls>
            <c:showLegendKey val="0"/>
            <c:showVal val="1"/>
            <c:showCatName val="0"/>
            <c:showSerName val="0"/>
            <c:showPercent val="0"/>
            <c:showBubbleSize val="0"/>
            <c:showLeaderLines val="0"/>
          </c:dLbls>
          <c:cat>
            <c:strRef>
              <c:f>Sheet1!$A$2</c:f>
              <c:strCache>
                <c:ptCount val="1"/>
                <c:pt idx="0">
                  <c:v>New BSN</c:v>
                </c:pt>
              </c:strCache>
            </c:strRef>
          </c:cat>
          <c:val>
            <c:numRef>
              <c:f>Sheet1!$C$2</c:f>
              <c:numCache>
                <c:formatCode>#,##0</c:formatCode>
                <c:ptCount val="1"/>
                <c:pt idx="0">
                  <c:v>47777</c:v>
                </c:pt>
              </c:numCache>
            </c:numRef>
          </c:val>
        </c:ser>
        <c:dLbls>
          <c:showLegendKey val="0"/>
          <c:showVal val="0"/>
          <c:showCatName val="0"/>
          <c:showSerName val="0"/>
          <c:showPercent val="0"/>
          <c:showBubbleSize val="0"/>
        </c:dLbls>
        <c:gapWidth val="150"/>
        <c:overlap val="100"/>
        <c:axId val="155439872"/>
        <c:axId val="155442176"/>
      </c:barChart>
      <c:catAx>
        <c:axId val="155439872"/>
        <c:scaling>
          <c:orientation val="minMax"/>
        </c:scaling>
        <c:delete val="0"/>
        <c:axPos val="b"/>
        <c:majorTickMark val="out"/>
        <c:minorTickMark val="none"/>
        <c:tickLblPos val="nextTo"/>
        <c:crossAx val="155442176"/>
        <c:crosses val="autoZero"/>
        <c:auto val="1"/>
        <c:lblAlgn val="ctr"/>
        <c:lblOffset val="100"/>
        <c:noMultiLvlLbl val="0"/>
      </c:catAx>
      <c:valAx>
        <c:axId val="155442176"/>
        <c:scaling>
          <c:orientation val="minMax"/>
        </c:scaling>
        <c:delete val="0"/>
        <c:axPos val="l"/>
        <c:majorGridlines/>
        <c:numFmt formatCode="#,##0" sourceLinked="1"/>
        <c:majorTickMark val="out"/>
        <c:minorTickMark val="none"/>
        <c:tickLblPos val="nextTo"/>
        <c:crossAx val="155439872"/>
        <c:crosses val="autoZero"/>
        <c:crossBetween val="between"/>
      </c:valAx>
    </c:plotArea>
    <c:legend>
      <c:legendPos val="r"/>
      <c:layout/>
      <c:overlay val="0"/>
    </c:legend>
    <c:plotVisOnly val="1"/>
    <c:dispBlanksAs val="gap"/>
    <c:showDLblsOverMax val="0"/>
  </c:chart>
  <c:spPr>
    <a:solidFill>
      <a:schemeClr val="tx2">
        <a:lumMod val="20000"/>
        <a:lumOff val="80000"/>
      </a:schemeClr>
    </a:solidFill>
    <a:effectLst>
      <a:outerShdw blurRad="50800" dist="38100" dir="5400000" algn="t" rotWithShape="0">
        <a:prstClr val="black">
          <a:alpha val="40000"/>
        </a:prstClr>
      </a:outerShdw>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High-Q BSN</c:v>
                </c:pt>
              </c:strCache>
            </c:strRef>
          </c:tx>
          <c:spPr>
            <a:solidFill>
              <a:schemeClr val="accent1">
                <a:lumMod val="75000"/>
              </a:schemeClr>
            </a:solidFill>
            <a:ln>
              <a:solidFill>
                <a:schemeClr val="tx1"/>
              </a:solidFill>
            </a:ln>
          </c:spPr>
          <c:invertIfNegative val="0"/>
          <c:dLbls>
            <c:spPr>
              <a:noFill/>
            </c:spPr>
            <c:txPr>
              <a:bodyPr/>
              <a:lstStyle/>
              <a:p>
                <a:pPr>
                  <a:defRPr sz="1100">
                    <a:solidFill>
                      <a:schemeClr val="tx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Sheet1!$A$2:$A$4</c:f>
              <c:strCache>
                <c:ptCount val="3"/>
                <c:pt idx="0">
                  <c:v>Tier 1</c:v>
                </c:pt>
                <c:pt idx="1">
                  <c:v>Tier 2</c:v>
                </c:pt>
                <c:pt idx="2">
                  <c:v>Tier 3</c:v>
                </c:pt>
              </c:strCache>
            </c:strRef>
          </c:cat>
          <c:val>
            <c:numRef>
              <c:f>Sheet1!$B$2:$B$4</c:f>
              <c:numCache>
                <c:formatCode>General</c:formatCode>
                <c:ptCount val="3"/>
                <c:pt idx="0">
                  <c:v>38.700000000000003</c:v>
                </c:pt>
                <c:pt idx="1">
                  <c:v>28.4</c:v>
                </c:pt>
                <c:pt idx="2">
                  <c:v>33</c:v>
                </c:pt>
              </c:numCache>
            </c:numRef>
          </c:val>
        </c:ser>
        <c:ser>
          <c:idx val="1"/>
          <c:order val="1"/>
          <c:tx>
            <c:strRef>
              <c:f>Sheet1!$C$1</c:f>
              <c:strCache>
                <c:ptCount val="1"/>
                <c:pt idx="0">
                  <c:v>Avg-Q BSN</c:v>
                </c:pt>
              </c:strCache>
            </c:strRef>
          </c:tx>
          <c:spPr>
            <a:solidFill>
              <a:schemeClr val="accent1">
                <a:lumMod val="60000"/>
                <a:lumOff val="40000"/>
              </a:schemeClr>
            </a:solidFill>
            <a:ln>
              <a:solidFill>
                <a:schemeClr val="tx1"/>
              </a:solidFill>
            </a:ln>
          </c:spPr>
          <c:invertIfNegative val="0"/>
          <c:dLbls>
            <c:txPr>
              <a:bodyPr/>
              <a:lstStyle/>
              <a:p>
                <a:pPr>
                  <a:defRPr sz="1100">
                    <a:solidFill>
                      <a:schemeClr val="tx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Sheet1!$A$2:$A$4</c:f>
              <c:strCache>
                <c:ptCount val="3"/>
                <c:pt idx="0">
                  <c:v>Tier 1</c:v>
                </c:pt>
                <c:pt idx="1">
                  <c:v>Tier 2</c:v>
                </c:pt>
                <c:pt idx="2">
                  <c:v>Tier 3</c:v>
                </c:pt>
              </c:strCache>
            </c:strRef>
          </c:cat>
          <c:val>
            <c:numRef>
              <c:f>Sheet1!$C$2:$C$4</c:f>
              <c:numCache>
                <c:formatCode>General</c:formatCode>
                <c:ptCount val="3"/>
                <c:pt idx="0">
                  <c:v>33.1</c:v>
                </c:pt>
                <c:pt idx="1">
                  <c:v>35.4</c:v>
                </c:pt>
                <c:pt idx="2">
                  <c:v>31.6</c:v>
                </c:pt>
              </c:numCache>
            </c:numRef>
          </c:val>
        </c:ser>
        <c:ser>
          <c:idx val="2"/>
          <c:order val="2"/>
          <c:tx>
            <c:strRef>
              <c:f>Sheet1!$D$1</c:f>
              <c:strCache>
                <c:ptCount val="1"/>
                <c:pt idx="0">
                  <c:v>No BSN</c:v>
                </c:pt>
              </c:strCache>
            </c:strRef>
          </c:tx>
          <c:spPr>
            <a:solidFill>
              <a:schemeClr val="bg2">
                <a:lumMod val="75000"/>
              </a:schemeClr>
            </a:solidFill>
            <a:ln>
              <a:solidFill>
                <a:schemeClr val="tx1"/>
              </a:solidFill>
            </a:ln>
          </c:spPr>
          <c:invertIfNegative val="0"/>
          <c:dLbls>
            <c:txPr>
              <a:bodyPr/>
              <a:lstStyle/>
              <a:p>
                <a:pPr>
                  <a:defRPr sz="1100">
                    <a:solidFill>
                      <a:schemeClr val="tx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Sheet1!$A$2:$A$4</c:f>
              <c:strCache>
                <c:ptCount val="3"/>
                <c:pt idx="0">
                  <c:v>Tier 1</c:v>
                </c:pt>
                <c:pt idx="1">
                  <c:v>Tier 2</c:v>
                </c:pt>
                <c:pt idx="2">
                  <c:v>Tier 3</c:v>
                </c:pt>
              </c:strCache>
            </c:strRef>
          </c:cat>
          <c:val>
            <c:numRef>
              <c:f>Sheet1!$D$2:$D$4</c:f>
              <c:numCache>
                <c:formatCode>General</c:formatCode>
                <c:ptCount val="3"/>
                <c:pt idx="0">
                  <c:v>27.3</c:v>
                </c:pt>
                <c:pt idx="1">
                  <c:v>38.200000000000003</c:v>
                </c:pt>
                <c:pt idx="2">
                  <c:v>34.5</c:v>
                </c:pt>
              </c:numCache>
            </c:numRef>
          </c:val>
        </c:ser>
        <c:dLbls>
          <c:showLegendKey val="0"/>
          <c:showVal val="0"/>
          <c:showCatName val="0"/>
          <c:showSerName val="0"/>
          <c:showPercent val="0"/>
          <c:showBubbleSize val="0"/>
        </c:dLbls>
        <c:gapWidth val="150"/>
        <c:axId val="127638144"/>
        <c:axId val="127656320"/>
      </c:barChart>
      <c:catAx>
        <c:axId val="127638144"/>
        <c:scaling>
          <c:orientation val="minMax"/>
        </c:scaling>
        <c:delete val="0"/>
        <c:axPos val="b"/>
        <c:majorTickMark val="out"/>
        <c:minorTickMark val="none"/>
        <c:tickLblPos val="nextTo"/>
        <c:crossAx val="127656320"/>
        <c:crosses val="autoZero"/>
        <c:auto val="1"/>
        <c:lblAlgn val="ctr"/>
        <c:lblOffset val="100"/>
        <c:noMultiLvlLbl val="0"/>
      </c:catAx>
      <c:valAx>
        <c:axId val="127656320"/>
        <c:scaling>
          <c:orientation val="minMax"/>
        </c:scaling>
        <c:delete val="0"/>
        <c:axPos val="l"/>
        <c:majorGridlines/>
        <c:numFmt formatCode="General" sourceLinked="1"/>
        <c:majorTickMark val="out"/>
        <c:minorTickMark val="none"/>
        <c:tickLblPos val="nextTo"/>
        <c:crossAx val="12763814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RN-BSN</c:v>
                </c:pt>
              </c:strCache>
            </c:strRef>
          </c:tx>
          <c:spPr>
            <a:solidFill>
              <a:schemeClr val="accent1">
                <a:lumMod val="75000"/>
              </a:schemeClr>
            </a:solidFill>
            <a:ln>
              <a:solidFill>
                <a:schemeClr val="tx1"/>
              </a:solidFill>
            </a:ln>
          </c:spPr>
          <c:invertIfNegative val="0"/>
          <c:dLbls>
            <c:spPr>
              <a:noFill/>
            </c:spPr>
            <c:txPr>
              <a:bodyPr/>
              <a:lstStyle/>
              <a:p>
                <a:pPr>
                  <a:defRPr sz="1100">
                    <a:solidFill>
                      <a:schemeClr val="tx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Sheet1!$A$2:$A$4</c:f>
              <c:strCache>
                <c:ptCount val="3"/>
                <c:pt idx="0">
                  <c:v>Tier 1</c:v>
                </c:pt>
                <c:pt idx="1">
                  <c:v>Tier 2</c:v>
                </c:pt>
                <c:pt idx="2">
                  <c:v>Tier 3</c:v>
                </c:pt>
              </c:strCache>
            </c:strRef>
          </c:cat>
          <c:val>
            <c:numRef>
              <c:f>Sheet1!$B$2:$B$4</c:f>
              <c:numCache>
                <c:formatCode>General</c:formatCode>
                <c:ptCount val="3"/>
                <c:pt idx="0">
                  <c:v>34.9</c:v>
                </c:pt>
                <c:pt idx="1">
                  <c:v>28.3</c:v>
                </c:pt>
                <c:pt idx="2">
                  <c:v>36.9</c:v>
                </c:pt>
              </c:numCache>
            </c:numRef>
          </c:val>
        </c:ser>
        <c:ser>
          <c:idx val="1"/>
          <c:order val="1"/>
          <c:tx>
            <c:strRef>
              <c:f>Sheet1!$C$1</c:f>
              <c:strCache>
                <c:ptCount val="1"/>
                <c:pt idx="0">
                  <c:v>Entry-BSN</c:v>
                </c:pt>
              </c:strCache>
            </c:strRef>
          </c:tx>
          <c:spPr>
            <a:solidFill>
              <a:schemeClr val="accent1">
                <a:lumMod val="60000"/>
                <a:lumOff val="40000"/>
              </a:schemeClr>
            </a:solidFill>
            <a:ln>
              <a:solidFill>
                <a:schemeClr val="tx1"/>
              </a:solidFill>
            </a:ln>
          </c:spPr>
          <c:invertIfNegative val="0"/>
          <c:dLbls>
            <c:txPr>
              <a:bodyPr/>
              <a:lstStyle/>
              <a:p>
                <a:pPr>
                  <a:defRPr sz="1100">
                    <a:solidFill>
                      <a:schemeClr val="tx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Sheet1!$A$2:$A$4</c:f>
              <c:strCache>
                <c:ptCount val="3"/>
                <c:pt idx="0">
                  <c:v>Tier 1</c:v>
                </c:pt>
                <c:pt idx="1">
                  <c:v>Tier 2</c:v>
                </c:pt>
                <c:pt idx="2">
                  <c:v>Tier 3</c:v>
                </c:pt>
              </c:strCache>
            </c:strRef>
          </c:cat>
          <c:val>
            <c:numRef>
              <c:f>Sheet1!$C$2:$C$4</c:f>
              <c:numCache>
                <c:formatCode>General</c:formatCode>
                <c:ptCount val="3"/>
                <c:pt idx="0">
                  <c:v>37.4</c:v>
                </c:pt>
                <c:pt idx="1">
                  <c:v>33.6</c:v>
                </c:pt>
                <c:pt idx="2">
                  <c:v>29</c:v>
                </c:pt>
              </c:numCache>
            </c:numRef>
          </c:val>
        </c:ser>
        <c:ser>
          <c:idx val="2"/>
          <c:order val="2"/>
          <c:tx>
            <c:strRef>
              <c:f>Sheet1!$D$1</c:f>
              <c:strCache>
                <c:ptCount val="1"/>
                <c:pt idx="0">
                  <c:v>No BSN</c:v>
                </c:pt>
              </c:strCache>
            </c:strRef>
          </c:tx>
          <c:spPr>
            <a:solidFill>
              <a:schemeClr val="bg2">
                <a:lumMod val="75000"/>
              </a:schemeClr>
            </a:solidFill>
            <a:ln>
              <a:solidFill>
                <a:schemeClr val="tx1"/>
              </a:solidFill>
            </a:ln>
          </c:spPr>
          <c:invertIfNegative val="0"/>
          <c:dLbls>
            <c:txPr>
              <a:bodyPr/>
              <a:lstStyle/>
              <a:p>
                <a:pPr>
                  <a:defRPr sz="1100">
                    <a:solidFill>
                      <a:schemeClr val="tx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Sheet1!$A$2:$A$4</c:f>
              <c:strCache>
                <c:ptCount val="3"/>
                <c:pt idx="0">
                  <c:v>Tier 1</c:v>
                </c:pt>
                <c:pt idx="1">
                  <c:v>Tier 2</c:v>
                </c:pt>
                <c:pt idx="2">
                  <c:v>Tier 3</c:v>
                </c:pt>
              </c:strCache>
            </c:strRef>
          </c:cat>
          <c:val>
            <c:numRef>
              <c:f>Sheet1!$D$2:$D$4</c:f>
              <c:numCache>
                <c:formatCode>General</c:formatCode>
                <c:ptCount val="3"/>
                <c:pt idx="0">
                  <c:v>27.4</c:v>
                </c:pt>
                <c:pt idx="1">
                  <c:v>37.4</c:v>
                </c:pt>
                <c:pt idx="2">
                  <c:v>35</c:v>
                </c:pt>
              </c:numCache>
            </c:numRef>
          </c:val>
        </c:ser>
        <c:dLbls>
          <c:showLegendKey val="0"/>
          <c:showVal val="0"/>
          <c:showCatName val="0"/>
          <c:showSerName val="0"/>
          <c:showPercent val="0"/>
          <c:showBubbleSize val="0"/>
        </c:dLbls>
        <c:gapWidth val="150"/>
        <c:axId val="134898048"/>
        <c:axId val="134899584"/>
      </c:barChart>
      <c:catAx>
        <c:axId val="134898048"/>
        <c:scaling>
          <c:orientation val="minMax"/>
        </c:scaling>
        <c:delete val="0"/>
        <c:axPos val="b"/>
        <c:majorTickMark val="out"/>
        <c:minorTickMark val="none"/>
        <c:tickLblPos val="nextTo"/>
        <c:crossAx val="134899584"/>
        <c:crosses val="autoZero"/>
        <c:auto val="1"/>
        <c:lblAlgn val="ctr"/>
        <c:lblOffset val="100"/>
        <c:noMultiLvlLbl val="0"/>
      </c:catAx>
      <c:valAx>
        <c:axId val="134899584"/>
        <c:scaling>
          <c:orientation val="minMax"/>
          <c:max val="45"/>
          <c:min val="0"/>
        </c:scaling>
        <c:delete val="0"/>
        <c:axPos val="l"/>
        <c:majorGridlines/>
        <c:numFmt formatCode="General" sourceLinked="1"/>
        <c:majorTickMark val="out"/>
        <c:minorTickMark val="none"/>
        <c:tickLblPos val="nextTo"/>
        <c:crossAx val="134898048"/>
        <c:crosses val="autoZero"/>
        <c:crossBetween val="between"/>
      </c:valAx>
    </c:plotArea>
    <c:legend>
      <c:legendPos val="b"/>
      <c:layout>
        <c:manualLayout>
          <c:xMode val="edge"/>
          <c:yMode val="edge"/>
          <c:x val="0.11651098722995652"/>
          <c:y val="0.88948184500690031"/>
          <c:w val="0.82095522813668487"/>
          <c:h val="0.101497540402764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6/9/2015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6/9/2015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6/9/2015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6/9/2015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om.edu/~/media/Files/Report%20Files/2010/The-Future-of-Nursing/nursing-infographic.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357" y="1306286"/>
            <a:ext cx="10094323" cy="3018826"/>
          </a:xfrm>
        </p:spPr>
        <p:txBody>
          <a:bodyPr>
            <a:noAutofit/>
          </a:bodyPr>
          <a:lstStyle/>
          <a:p>
            <a:r>
              <a:rPr lang="en-US" sz="5400" dirty="0"/>
              <a:t>Does </a:t>
            </a:r>
            <a:r>
              <a:rPr lang="en-US" sz="5400" dirty="0" smtClean="0"/>
              <a:t>the value of a nursing Baccalaureate degree depend </a:t>
            </a:r>
            <a:r>
              <a:rPr lang="en-US" sz="5400" dirty="0"/>
              <a:t>on the </a:t>
            </a:r>
            <a:r>
              <a:rPr lang="en-US" sz="5400" dirty="0" smtClean="0"/>
              <a:t>type and quality of </a:t>
            </a:r>
            <a:r>
              <a:rPr lang="en-US" sz="5400" dirty="0"/>
              <a:t>the </a:t>
            </a:r>
            <a:r>
              <a:rPr lang="en-US" sz="5400" dirty="0" smtClean="0"/>
              <a:t>program?</a:t>
            </a:r>
            <a:endParaRPr lang="en-US" sz="5400" dirty="0"/>
          </a:p>
        </p:txBody>
      </p:sp>
      <p:sp>
        <p:nvSpPr>
          <p:cNvPr id="3" name="Subtitle 2"/>
          <p:cNvSpPr>
            <a:spLocks noGrp="1"/>
          </p:cNvSpPr>
          <p:nvPr>
            <p:ph type="subTitle" idx="1"/>
          </p:nvPr>
        </p:nvSpPr>
        <p:spPr/>
        <p:txBody>
          <a:bodyPr>
            <a:normAutofit/>
          </a:bodyPr>
          <a:lstStyle/>
          <a:p>
            <a:r>
              <a:rPr lang="en-US" dirty="0" smtClean="0"/>
              <a:t>Olga Yakusheva, University of Michigan</a:t>
            </a:r>
          </a:p>
          <a:p>
            <a:r>
              <a:rPr lang="en-US" dirty="0" smtClean="0"/>
              <a:t>Marianne Weiss, Marquette University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9" y="239906"/>
            <a:ext cx="886117" cy="98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794" y="239906"/>
            <a:ext cx="1574928" cy="107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rwj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636" y="239906"/>
            <a:ext cx="1642778" cy="98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43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114" y="295933"/>
            <a:ext cx="10058400" cy="1450757"/>
          </a:xfrm>
        </p:spPr>
        <p:txBody>
          <a:bodyPr/>
          <a:lstStyle/>
          <a:p>
            <a:r>
              <a:rPr lang="en-US" dirty="0" smtClean="0"/>
              <a:t>Sample</a:t>
            </a:r>
            <a:endParaRPr lang="en-US" dirty="0"/>
          </a:p>
        </p:txBody>
      </p:sp>
      <p:sp>
        <p:nvSpPr>
          <p:cNvPr id="4" name="TextBox 3"/>
          <p:cNvSpPr txBox="1"/>
          <p:nvPr/>
        </p:nvSpPr>
        <p:spPr>
          <a:xfrm>
            <a:off x="1496138" y="1937736"/>
            <a:ext cx="2387600" cy="1754326"/>
          </a:xfrm>
          <a:prstGeom prst="rect">
            <a:avLst/>
          </a:prstGeom>
          <a:solidFill>
            <a:schemeClr val="accent4">
              <a:lumMod val="20000"/>
              <a:lumOff val="80000"/>
            </a:schemeClr>
          </a:solidFill>
          <a:ln>
            <a:solidFill>
              <a:schemeClr val="accent1"/>
            </a:solidFill>
          </a:ln>
        </p:spPr>
        <p:txBody>
          <a:bodyPr wrap="square" rtlCol="0">
            <a:spAutoFit/>
          </a:bodyPr>
          <a:lstStyle/>
          <a:p>
            <a:r>
              <a:rPr lang="en-US" u="sng" dirty="0" smtClean="0"/>
              <a:t>Included</a:t>
            </a:r>
            <a:r>
              <a:rPr lang="en-US" dirty="0" smtClean="0"/>
              <a:t>: 1,203 nurses for whom individual productivity effects were computed in a previous study (Yakusheva et al. 2014)</a:t>
            </a:r>
            <a:endParaRPr lang="en-US" dirty="0"/>
          </a:p>
        </p:txBody>
      </p:sp>
      <p:sp>
        <p:nvSpPr>
          <p:cNvPr id="5" name="TextBox 4"/>
          <p:cNvSpPr txBox="1"/>
          <p:nvPr/>
        </p:nvSpPr>
        <p:spPr>
          <a:xfrm>
            <a:off x="4364394" y="2491733"/>
            <a:ext cx="2159000" cy="646331"/>
          </a:xfrm>
          <a:prstGeom prst="rect">
            <a:avLst/>
          </a:prstGeom>
          <a:solidFill>
            <a:schemeClr val="bg1">
              <a:lumMod val="95000"/>
            </a:schemeClr>
          </a:solidFill>
          <a:ln>
            <a:solidFill>
              <a:schemeClr val="accent1"/>
            </a:solidFill>
          </a:ln>
        </p:spPr>
        <p:txBody>
          <a:bodyPr wrap="square" rtlCol="0">
            <a:spAutoFit/>
          </a:bodyPr>
          <a:lstStyle/>
          <a:p>
            <a:r>
              <a:rPr lang="en-US" u="sng" dirty="0" smtClean="0"/>
              <a:t>Excluded</a:t>
            </a:r>
            <a:r>
              <a:rPr lang="en-US" dirty="0" smtClean="0"/>
              <a:t>: </a:t>
            </a:r>
          </a:p>
          <a:p>
            <a:r>
              <a:rPr lang="en-US" dirty="0" smtClean="0"/>
              <a:t>304 float nurses</a:t>
            </a:r>
            <a:endParaRPr lang="en-US" dirty="0"/>
          </a:p>
        </p:txBody>
      </p:sp>
      <p:sp>
        <p:nvSpPr>
          <p:cNvPr id="7" name="TextBox 6"/>
          <p:cNvSpPr txBox="1"/>
          <p:nvPr/>
        </p:nvSpPr>
        <p:spPr>
          <a:xfrm>
            <a:off x="4379038" y="3487493"/>
            <a:ext cx="2159000" cy="646331"/>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899 eligible full-time nurses</a:t>
            </a:r>
            <a:endParaRPr lang="en-US" dirty="0"/>
          </a:p>
        </p:txBody>
      </p:sp>
      <p:sp>
        <p:nvSpPr>
          <p:cNvPr id="9" name="TextBox 8"/>
          <p:cNvSpPr txBox="1"/>
          <p:nvPr/>
        </p:nvSpPr>
        <p:spPr>
          <a:xfrm>
            <a:off x="6969838" y="3487493"/>
            <a:ext cx="2840990" cy="1754326"/>
          </a:xfrm>
          <a:prstGeom prst="rect">
            <a:avLst/>
          </a:prstGeom>
          <a:solidFill>
            <a:schemeClr val="bg1">
              <a:lumMod val="95000"/>
            </a:schemeClr>
          </a:solidFill>
          <a:ln>
            <a:solidFill>
              <a:schemeClr val="accent1"/>
            </a:solidFill>
          </a:ln>
        </p:spPr>
        <p:txBody>
          <a:bodyPr wrap="square" rtlCol="0">
            <a:spAutoFit/>
          </a:bodyPr>
          <a:lstStyle/>
          <a:p>
            <a:r>
              <a:rPr lang="en-US" u="sng" dirty="0" smtClean="0"/>
              <a:t>Excluded</a:t>
            </a:r>
            <a:r>
              <a:rPr lang="en-US" dirty="0" smtClean="0"/>
              <a:t>: </a:t>
            </a:r>
          </a:p>
          <a:p>
            <a:r>
              <a:rPr lang="en-US" dirty="0" smtClean="0"/>
              <a:t>57 nurses matched with &lt;20 patients</a:t>
            </a:r>
          </a:p>
          <a:p>
            <a:r>
              <a:rPr lang="en-US" dirty="0" smtClean="0"/>
              <a:t>145 nurses with missing education level or name of degree-granting institution</a:t>
            </a:r>
            <a:endParaRPr lang="en-US" dirty="0"/>
          </a:p>
        </p:txBody>
      </p:sp>
      <p:sp>
        <p:nvSpPr>
          <p:cNvPr id="11" name="TextBox 10"/>
          <p:cNvSpPr txBox="1"/>
          <p:nvPr/>
        </p:nvSpPr>
        <p:spPr>
          <a:xfrm>
            <a:off x="6969838" y="5586026"/>
            <a:ext cx="4544138" cy="1200329"/>
          </a:xfrm>
          <a:prstGeom prst="rect">
            <a:avLst/>
          </a:prstGeom>
          <a:solidFill>
            <a:schemeClr val="accent4">
              <a:lumMod val="20000"/>
              <a:lumOff val="80000"/>
            </a:schemeClr>
          </a:solidFill>
          <a:ln w="38100">
            <a:solidFill>
              <a:schemeClr val="accent1"/>
            </a:solidFill>
          </a:ln>
        </p:spPr>
        <p:txBody>
          <a:bodyPr wrap="square" rtlCol="0">
            <a:spAutoFit/>
          </a:bodyPr>
          <a:lstStyle/>
          <a:p>
            <a:r>
              <a:rPr lang="en-US" b="1" u="sng" dirty="0" smtClean="0"/>
              <a:t>Final sample</a:t>
            </a:r>
            <a:r>
              <a:rPr lang="en-US" b="1" dirty="0" smtClean="0"/>
              <a:t>: </a:t>
            </a:r>
          </a:p>
          <a:p>
            <a:r>
              <a:rPr lang="en-US" b="1" dirty="0" smtClean="0"/>
              <a:t>	691 nurses</a:t>
            </a:r>
          </a:p>
          <a:p>
            <a:r>
              <a:rPr lang="en-US" dirty="0"/>
              <a:t>(</a:t>
            </a:r>
            <a:r>
              <a:rPr lang="en-US" dirty="0" smtClean="0"/>
              <a:t>Power: 86-92% - large, 69-72%  - medium; 10-15% - small; </a:t>
            </a:r>
            <a:r>
              <a:rPr lang="el-GR" dirty="0" smtClean="0"/>
              <a:t>α</a:t>
            </a:r>
            <a:r>
              <a:rPr lang="en-US" dirty="0" smtClean="0"/>
              <a:t>=0.05)</a:t>
            </a:r>
            <a:endParaRPr lang="en-US" dirty="0"/>
          </a:p>
        </p:txBody>
      </p:sp>
      <p:sp>
        <p:nvSpPr>
          <p:cNvPr id="12" name="Right Arrow 11"/>
          <p:cNvSpPr/>
          <p:nvPr/>
        </p:nvSpPr>
        <p:spPr>
          <a:xfrm>
            <a:off x="3883738" y="2701819"/>
            <a:ext cx="495300" cy="218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538038" y="3712505"/>
            <a:ext cx="431800" cy="196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350588" y="3145453"/>
            <a:ext cx="215900" cy="315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282383" y="5256887"/>
            <a:ext cx="215900" cy="300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2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0256219"/>
              </p:ext>
            </p:extLst>
          </p:nvPr>
        </p:nvGraphicFramePr>
        <p:xfrm>
          <a:off x="1105128" y="1732280"/>
          <a:ext cx="10058400" cy="5125720"/>
        </p:xfrm>
        <a:graphic>
          <a:graphicData uri="http://schemas.openxmlformats.org/drawingml/2006/table">
            <a:tbl>
              <a:tblPr firstRow="1" bandRow="1">
                <a:tableStyleId>{5C22544A-7EE6-4342-B048-85BDC9FD1C3A}</a:tableStyleId>
              </a:tblPr>
              <a:tblGrid>
                <a:gridCol w="5037830"/>
                <a:gridCol w="3352107"/>
                <a:gridCol w="1668463"/>
              </a:tblGrid>
              <a:tr h="370840">
                <a:tc>
                  <a:txBody>
                    <a:bodyPr/>
                    <a:lstStyle/>
                    <a:p>
                      <a:r>
                        <a:rPr lang="en-US" dirty="0" smtClean="0"/>
                        <a:t>NURSE EDUCATION</a:t>
                      </a:r>
                      <a:r>
                        <a:rPr lang="en-US" baseline="0" dirty="0" smtClean="0"/>
                        <a:t> VARIABLES</a:t>
                      </a:r>
                      <a:endParaRPr lang="en-US" dirty="0"/>
                    </a:p>
                  </a:txBody>
                  <a:tcPr/>
                </a:tc>
                <a:tc>
                  <a:txBody>
                    <a:bodyPr/>
                    <a:lstStyle/>
                    <a:p>
                      <a:r>
                        <a:rPr lang="en-US" dirty="0" smtClean="0"/>
                        <a:t>NURSE</a:t>
                      </a:r>
                      <a:r>
                        <a:rPr lang="en-US" baseline="0" dirty="0" smtClean="0"/>
                        <a:t> PRODUCTIVITY</a:t>
                      </a:r>
                      <a:endParaRPr lang="en-US" dirty="0"/>
                    </a:p>
                  </a:txBody>
                  <a:tcPr/>
                </a:tc>
                <a:tc>
                  <a:txBody>
                    <a:bodyPr/>
                    <a:lstStyle/>
                    <a:p>
                      <a:r>
                        <a:rPr lang="en-US" dirty="0" smtClean="0"/>
                        <a:t>CONTOLS</a:t>
                      </a:r>
                      <a:endParaRPr lang="en-US" dirty="0"/>
                    </a:p>
                  </a:txBody>
                  <a:tcPr/>
                </a:tc>
              </a:tr>
              <a:tr h="370840">
                <a:tc>
                  <a:txBody>
                    <a:bodyPr/>
                    <a:lstStyle/>
                    <a:p>
                      <a:r>
                        <a:rPr lang="en-US" u="sng" dirty="0" smtClean="0"/>
                        <a:t>Education:</a:t>
                      </a:r>
                      <a:r>
                        <a:rPr lang="en-US" baseline="0" dirty="0" smtClean="0"/>
                        <a:t> </a:t>
                      </a:r>
                    </a:p>
                    <a:p>
                      <a:r>
                        <a:rPr lang="en-US" i="1" baseline="0" dirty="0" smtClean="0"/>
                        <a:t>BSN</a:t>
                      </a:r>
                      <a:r>
                        <a:rPr lang="en-US" baseline="0" dirty="0" smtClean="0"/>
                        <a:t>: 1 if Bachelor’s or higher degree/ 0 if Diploma/ Associate’s degree</a:t>
                      </a:r>
                    </a:p>
                    <a:p>
                      <a:endParaRPr lang="en-US" baseline="0" dirty="0" smtClean="0"/>
                    </a:p>
                    <a:p>
                      <a:r>
                        <a:rPr lang="en-US" u="sng" baseline="0" dirty="0" smtClean="0"/>
                        <a:t>Quality of the degree-granting program</a:t>
                      </a:r>
                      <a:r>
                        <a:rPr lang="en-US" baseline="0" dirty="0" smtClean="0"/>
                        <a:t>: </a:t>
                      </a:r>
                    </a:p>
                    <a:p>
                      <a:r>
                        <a:rPr lang="en-US" i="1" baseline="0" dirty="0" smtClean="0"/>
                        <a:t>High-quality BSN</a:t>
                      </a:r>
                      <a:r>
                        <a:rPr lang="en-US" baseline="0" dirty="0" smtClean="0"/>
                        <a:t>: 1 if graduated from a program ranked in US News and World Report’s Best College Ranking</a:t>
                      </a:r>
                    </a:p>
                    <a:p>
                      <a:r>
                        <a:rPr lang="en-US" i="1" baseline="0" dirty="0" smtClean="0"/>
                        <a:t>Average-quality BSN</a:t>
                      </a:r>
                      <a:r>
                        <a:rPr lang="en-US" baseline="0" dirty="0" smtClean="0"/>
                        <a:t>: 1 if graduated from non-ranked program</a:t>
                      </a:r>
                    </a:p>
                    <a:p>
                      <a:endParaRPr lang="en-US" baseline="0" dirty="0" smtClean="0"/>
                    </a:p>
                    <a:p>
                      <a:r>
                        <a:rPr lang="en-US" u="sng" baseline="0" dirty="0" smtClean="0"/>
                        <a:t>Type of program</a:t>
                      </a:r>
                      <a:r>
                        <a:rPr lang="en-US" baseline="0" dirty="0" smtClean="0"/>
                        <a:t>: </a:t>
                      </a:r>
                    </a:p>
                    <a:p>
                      <a:r>
                        <a:rPr lang="en-US" i="1" baseline="0" dirty="0" smtClean="0"/>
                        <a:t>Entry-BSN</a:t>
                      </a:r>
                      <a:r>
                        <a:rPr lang="en-US" baseline="0" dirty="0" smtClean="0"/>
                        <a:t>: 1 if completed degree prior to starting employment; </a:t>
                      </a:r>
                    </a:p>
                    <a:p>
                      <a:r>
                        <a:rPr lang="en-US" i="1" baseline="0" dirty="0" smtClean="0"/>
                        <a:t>RN-BSN</a:t>
                      </a:r>
                      <a:r>
                        <a:rPr lang="en-US" i="0" baseline="0" dirty="0" smtClean="0"/>
                        <a:t>: 1 if completed de</a:t>
                      </a:r>
                      <a:r>
                        <a:rPr lang="en-US" baseline="0" dirty="0" smtClean="0"/>
                        <a:t>gree after starting employment.</a:t>
                      </a:r>
                    </a:p>
                    <a:p>
                      <a:endParaRPr lang="en-US" baseline="0" dirty="0" smtClean="0"/>
                    </a:p>
                  </a:txBody>
                  <a:tcPr/>
                </a:tc>
                <a:tc>
                  <a:txBody>
                    <a:bodyPr/>
                    <a:lstStyle/>
                    <a:p>
                      <a:r>
                        <a:rPr lang="en-US" baseline="0" dirty="0" smtClean="0"/>
                        <a:t>Estimated using the Value Added methodology (McCarthy 2003) </a:t>
                      </a:r>
                    </a:p>
                    <a:p>
                      <a:pPr marL="342900" indent="-342900">
                        <a:buAutoNum type="arabicParenR"/>
                      </a:pPr>
                      <a:r>
                        <a:rPr lang="en-US" sz="1400" baseline="0" dirty="0" smtClean="0"/>
                        <a:t>Estimate individual nurse effects on change in patient clinical condition during hospitalizations</a:t>
                      </a:r>
                    </a:p>
                    <a:p>
                      <a:pPr marL="342900" indent="-342900">
                        <a:buAutoNum type="arabicParenR"/>
                      </a:pPr>
                      <a:r>
                        <a:rPr lang="en-US" sz="1400" baseline="0" dirty="0" smtClean="0"/>
                        <a:t>Control for patient characteristics, unit-type, and other individual effects of other nurses. </a:t>
                      </a:r>
                    </a:p>
                    <a:p>
                      <a:pPr marL="342900" indent="-342900">
                        <a:buAutoNum type="arabicParenR"/>
                      </a:pPr>
                      <a:r>
                        <a:rPr lang="en-US" sz="1400" baseline="0" dirty="0" smtClean="0"/>
                        <a:t>Patient clinical condition is measured using the Rothman Index</a:t>
                      </a:r>
                    </a:p>
                    <a:p>
                      <a:pPr marL="0" indent="0">
                        <a:buNone/>
                      </a:pPr>
                      <a:endParaRPr lang="en-US" baseline="0" dirty="0" smtClean="0"/>
                    </a:p>
                    <a:p>
                      <a:pPr marL="0" indent="0">
                        <a:buNone/>
                      </a:pPr>
                      <a:r>
                        <a:rPr lang="en-US" i="1" u="none" baseline="0" dirty="0" smtClean="0"/>
                        <a:t>Performance Tier:</a:t>
                      </a:r>
                    </a:p>
                    <a:p>
                      <a:pPr marL="0" indent="0">
                        <a:buNone/>
                      </a:pPr>
                      <a:r>
                        <a:rPr lang="en-US" i="1" u="none" baseline="0" dirty="0" smtClean="0">
                          <a:solidFill>
                            <a:schemeClr val="accent4">
                              <a:lumMod val="75000"/>
                            </a:schemeClr>
                          </a:solidFill>
                        </a:rPr>
                        <a:t>1 – top 1/3 of the productivity distribution</a:t>
                      </a:r>
                    </a:p>
                    <a:p>
                      <a:pPr marL="0" indent="0">
                        <a:buNone/>
                      </a:pPr>
                      <a:r>
                        <a:rPr lang="en-US" i="1" u="none" baseline="0" dirty="0" smtClean="0">
                          <a:solidFill>
                            <a:schemeClr val="accent1">
                              <a:lumMod val="75000"/>
                            </a:schemeClr>
                          </a:solidFill>
                        </a:rPr>
                        <a:t>2 – middle 1/3 of the productivity distribution</a:t>
                      </a:r>
                    </a:p>
                    <a:p>
                      <a:pPr marL="0" indent="0">
                        <a:buNone/>
                      </a:pPr>
                      <a:r>
                        <a:rPr lang="en-US" i="1" u="none" baseline="0" dirty="0" smtClean="0">
                          <a:solidFill>
                            <a:srgbClr val="7030A0"/>
                          </a:solidFill>
                        </a:rPr>
                        <a:t>3 – bottom 1/3 of the productivity distribution</a:t>
                      </a:r>
                      <a:endParaRPr lang="en-US" dirty="0">
                        <a:solidFill>
                          <a:srgbClr val="7030A0"/>
                        </a:solidFill>
                      </a:endParaRPr>
                    </a:p>
                  </a:txBody>
                  <a:tcPr/>
                </a:tc>
                <a:tc>
                  <a:txBody>
                    <a:bodyPr/>
                    <a:lstStyle/>
                    <a:p>
                      <a:r>
                        <a:rPr lang="en-US" i="1" baseline="0" dirty="0" smtClean="0"/>
                        <a:t>Age</a:t>
                      </a:r>
                      <a:r>
                        <a:rPr lang="en-US" baseline="0" dirty="0" smtClean="0"/>
                        <a:t>: in years</a:t>
                      </a:r>
                    </a:p>
                    <a:p>
                      <a:endParaRPr lang="en-US" baseline="0" dirty="0" smtClean="0"/>
                    </a:p>
                    <a:p>
                      <a:r>
                        <a:rPr lang="en-US" i="1" baseline="0" dirty="0" smtClean="0"/>
                        <a:t>Experience</a:t>
                      </a:r>
                      <a:r>
                        <a:rPr lang="en-US" baseline="0" dirty="0" smtClean="0"/>
                        <a:t>: tenure at the hospital in years</a:t>
                      </a:r>
                    </a:p>
                    <a:p>
                      <a:endParaRPr lang="en-US" baseline="0" dirty="0" smtClean="0"/>
                    </a:p>
                    <a:p>
                      <a:r>
                        <a:rPr lang="en-US" i="1" baseline="0" dirty="0" smtClean="0"/>
                        <a:t>Gender</a:t>
                      </a:r>
                      <a:r>
                        <a:rPr lang="en-US" baseline="0" dirty="0" smtClean="0"/>
                        <a:t>: 1 if Female/ 0 if Male</a:t>
                      </a:r>
                    </a:p>
                    <a:p>
                      <a:endParaRPr lang="en-US" baseline="0" dirty="0" smtClean="0"/>
                    </a:p>
                    <a:p>
                      <a:r>
                        <a:rPr lang="en-US" baseline="0" dirty="0" smtClean="0"/>
                        <a:t>Care unit fixed effects</a:t>
                      </a:r>
                      <a:endParaRPr lang="en-US" dirty="0" smtClean="0"/>
                    </a:p>
                    <a:p>
                      <a:endParaRPr lang="en-US" dirty="0"/>
                    </a:p>
                  </a:txBody>
                  <a:tcPr/>
                </a:tc>
              </a:tr>
            </a:tbl>
          </a:graphicData>
        </a:graphic>
      </p:graphicFrame>
      <p:sp>
        <p:nvSpPr>
          <p:cNvPr id="7" name="TextBox 6"/>
          <p:cNvSpPr txBox="1"/>
          <p:nvPr/>
        </p:nvSpPr>
        <p:spPr>
          <a:xfrm>
            <a:off x="75026" y="1176908"/>
            <a:ext cx="5950217" cy="4247317"/>
          </a:xfrm>
          <a:prstGeom prst="rect">
            <a:avLst/>
          </a:prstGeom>
          <a:solidFill>
            <a:schemeClr val="accent5">
              <a:lumMod val="20000"/>
              <a:lumOff val="80000"/>
            </a:schemeClr>
          </a:solidFill>
          <a:ln w="12700">
            <a:solidFill>
              <a:schemeClr val="accent5"/>
            </a:solidFill>
          </a:ln>
          <a:effectLst>
            <a:outerShdw blurRad="50800" dist="38100" algn="l" rotWithShape="0">
              <a:prstClr val="black">
                <a:alpha val="40000"/>
              </a:prstClr>
            </a:outerShdw>
          </a:effectLst>
        </p:spPr>
        <p:txBody>
          <a:bodyPr wrap="square" rtlCol="0">
            <a:spAutoFit/>
          </a:bodyPr>
          <a:lstStyle/>
          <a:p>
            <a:pPr marL="0" lvl="1">
              <a:defRPr/>
            </a:pPr>
            <a:r>
              <a:rPr lang="en-US" b="1" u="sng" dirty="0"/>
              <a:t>The Rothman Index (RI)</a:t>
            </a:r>
            <a:r>
              <a:rPr lang="en-US" u="sng" dirty="0"/>
              <a:t> </a:t>
            </a:r>
            <a:r>
              <a:rPr lang="en-US" dirty="0"/>
              <a:t>(Rothman et al. 2012, </a:t>
            </a:r>
            <a:r>
              <a:rPr lang="en-US" dirty="0" smtClean="0"/>
              <a:t>2013</a:t>
            </a:r>
            <a:r>
              <a:rPr lang="en-US" dirty="0"/>
              <a:t>, </a:t>
            </a:r>
            <a:r>
              <a:rPr lang="en-US" dirty="0" smtClean="0"/>
              <a:t>2013):</a:t>
            </a:r>
            <a:endParaRPr lang="en-US" dirty="0"/>
          </a:p>
          <a:p>
            <a:pPr marL="342900" lvl="1" indent="-342900">
              <a:buFontTx/>
              <a:buChar char="-"/>
              <a:defRPr/>
            </a:pPr>
            <a:r>
              <a:rPr lang="en-US" dirty="0"/>
              <a:t>26 clinical parameters from the EMR</a:t>
            </a:r>
          </a:p>
          <a:p>
            <a:pPr marL="800100" lvl="2" indent="-342900">
              <a:buFontTx/>
              <a:buChar char="-"/>
              <a:defRPr/>
            </a:pPr>
            <a:r>
              <a:rPr lang="en-US" dirty="0"/>
              <a:t>nurse assessments (e.g., food/nutrition, skin, psycho-social, etc.), vital signs (e.g., temperature, blood pressure, etc.), heart rhythms (sinus bradycardia, sinus rhythm, etc.), and lab tests; </a:t>
            </a:r>
          </a:p>
          <a:p>
            <a:pPr marL="342900" lvl="1" indent="-342900">
              <a:buFontTx/>
              <a:buChar char="-"/>
              <a:defRPr/>
            </a:pPr>
            <a:r>
              <a:rPr lang="en-US" dirty="0"/>
              <a:t>Updated in real </a:t>
            </a:r>
            <a:r>
              <a:rPr lang="en-US" dirty="0" smtClean="0"/>
              <a:t>time </a:t>
            </a:r>
            <a:r>
              <a:rPr lang="en-US" dirty="0"/>
              <a:t>as new information is entered into the system. </a:t>
            </a:r>
          </a:p>
          <a:p>
            <a:pPr marL="342900" lvl="1" indent="-342900">
              <a:buFontTx/>
              <a:buChar char="-"/>
              <a:defRPr/>
            </a:pPr>
            <a:r>
              <a:rPr lang="en-US" dirty="0"/>
              <a:t>Theoretical range of (-69 to 100); higher values indicate better clinical condition. </a:t>
            </a:r>
          </a:p>
          <a:p>
            <a:pPr marL="342900" lvl="1" indent="-342900">
              <a:buFontTx/>
              <a:buChar char="-"/>
              <a:defRPr/>
            </a:pPr>
            <a:r>
              <a:rPr lang="en-US" b="1" dirty="0">
                <a:solidFill>
                  <a:srgbClr val="C00000"/>
                </a:solidFill>
              </a:rPr>
              <a:t>RI&lt;40</a:t>
            </a:r>
            <a:r>
              <a:rPr lang="en-US" dirty="0"/>
              <a:t>, five-fold increase in the risk of 30-day </a:t>
            </a:r>
            <a:r>
              <a:rPr lang="en-US" b="1" dirty="0">
                <a:solidFill>
                  <a:srgbClr val="C00000"/>
                </a:solidFill>
              </a:rPr>
              <a:t>mortality</a:t>
            </a:r>
            <a:r>
              <a:rPr lang="en-US" dirty="0">
                <a:solidFill>
                  <a:srgbClr val="0070C0"/>
                </a:solidFill>
              </a:rPr>
              <a:t> </a:t>
            </a:r>
            <a:r>
              <a:rPr lang="en-US" dirty="0"/>
              <a:t>(Rothman et al. </a:t>
            </a:r>
            <a:r>
              <a:rPr lang="en-US" dirty="0" smtClean="0"/>
              <a:t>2012, 2013, 2013);</a:t>
            </a:r>
            <a:endParaRPr lang="en-US" dirty="0"/>
          </a:p>
          <a:p>
            <a:pPr marL="342900" lvl="1" indent="-342900">
              <a:buFontTx/>
              <a:buChar char="-"/>
              <a:defRPr/>
            </a:pPr>
            <a:r>
              <a:rPr lang="en-US" b="1" dirty="0">
                <a:solidFill>
                  <a:srgbClr val="7030A0"/>
                </a:solidFill>
              </a:rPr>
              <a:t>RI&lt;80</a:t>
            </a:r>
            <a:r>
              <a:rPr lang="en-US" dirty="0"/>
              <a:t>, 2.5-fold increase in the risk of </a:t>
            </a:r>
            <a:r>
              <a:rPr lang="en-US" b="1" dirty="0"/>
              <a:t>readmission</a:t>
            </a:r>
            <a:r>
              <a:rPr lang="en-US" dirty="0"/>
              <a:t> (Bradley et al. </a:t>
            </a:r>
            <a:r>
              <a:rPr lang="en-US" dirty="0" smtClean="0"/>
              <a:t>2014). </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6" y="1220562"/>
            <a:ext cx="5795095" cy="4241103"/>
          </a:xfrm>
          <a:prstGeom prst="rect">
            <a:avLst/>
          </a:prstGeom>
          <a:solidFill>
            <a:schemeClr val="bg1">
              <a:lumMod val="95000"/>
            </a:schemeClr>
          </a:solidFill>
          <a:ln w="9525">
            <a:solidFill>
              <a:schemeClr val="accent4">
                <a:lumMod val="75000"/>
              </a:schemeClr>
            </a:solidFill>
            <a:miter lim="800000"/>
            <a:headEnd/>
            <a:tailEnd/>
          </a:ln>
          <a:effectLst>
            <a:outerShdw blurRad="50800" dist="38100" dir="2700000" algn="tl" rotWithShape="0">
              <a:prstClr val="black">
                <a:alpha val="40000"/>
              </a:prstClr>
            </a:outerShdw>
          </a:effectLst>
        </p:spPr>
      </p:pic>
      <p:cxnSp>
        <p:nvCxnSpPr>
          <p:cNvPr id="4" name="Straight Connector 3"/>
          <p:cNvCxnSpPr/>
          <p:nvPr/>
        </p:nvCxnSpPr>
        <p:spPr>
          <a:xfrm flipV="1">
            <a:off x="3380014" y="1730829"/>
            <a:ext cx="0" cy="3102428"/>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69851" y="1749352"/>
            <a:ext cx="0" cy="3102428"/>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382736" y="1600200"/>
            <a:ext cx="2277836" cy="3233057"/>
          </a:xfrm>
          <a:custGeom>
            <a:avLst/>
            <a:gdLst>
              <a:gd name="connsiteX0" fmla="*/ 0 w 2277836"/>
              <a:gd name="connsiteY0" fmla="*/ 24493 h 3233057"/>
              <a:gd name="connsiteX1" fmla="*/ 0 w 2277836"/>
              <a:gd name="connsiteY1" fmla="*/ 3233057 h 3233057"/>
              <a:gd name="connsiteX2" fmla="*/ 2277836 w 2277836"/>
              <a:gd name="connsiteY2" fmla="*/ 3233057 h 3233057"/>
              <a:gd name="connsiteX3" fmla="*/ 2277836 w 2277836"/>
              <a:gd name="connsiteY3" fmla="*/ 0 h 3233057"/>
              <a:gd name="connsiteX4" fmla="*/ 0 w 2277836"/>
              <a:gd name="connsiteY4" fmla="*/ 24493 h 3233057"/>
              <a:gd name="connsiteX0" fmla="*/ 0 w 2277836"/>
              <a:gd name="connsiteY0" fmla="*/ 0 h 3233057"/>
              <a:gd name="connsiteX1" fmla="*/ 0 w 2277836"/>
              <a:gd name="connsiteY1" fmla="*/ 3233057 h 3233057"/>
              <a:gd name="connsiteX2" fmla="*/ 2277836 w 2277836"/>
              <a:gd name="connsiteY2" fmla="*/ 3233057 h 3233057"/>
              <a:gd name="connsiteX3" fmla="*/ 2277836 w 2277836"/>
              <a:gd name="connsiteY3" fmla="*/ 0 h 3233057"/>
              <a:gd name="connsiteX4" fmla="*/ 0 w 2277836"/>
              <a:gd name="connsiteY4" fmla="*/ 0 h 32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836" h="3233057">
                <a:moveTo>
                  <a:pt x="0" y="0"/>
                </a:moveTo>
                <a:lnTo>
                  <a:pt x="0" y="3233057"/>
                </a:lnTo>
                <a:lnTo>
                  <a:pt x="2277836" y="3233057"/>
                </a:lnTo>
                <a:lnTo>
                  <a:pt x="2277836" y="0"/>
                </a:lnTo>
                <a:lnTo>
                  <a:pt x="0" y="0"/>
                </a:lnTo>
                <a:close/>
              </a:path>
            </a:pathLst>
          </a:cu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smtClean="0">
                <a:solidFill>
                  <a:schemeClr val="accent5">
                    <a:lumMod val="75000"/>
                  </a:schemeClr>
                </a:solidFill>
                <a:effectLst>
                  <a:outerShdw blurRad="38100" dist="38100" dir="2700000" algn="tl">
                    <a:srgbClr val="000000">
                      <a:alpha val="43137"/>
                    </a:srgbClr>
                  </a:outerShdw>
                </a:effectLst>
              </a:rPr>
              <a:t>1</a:t>
            </a:r>
            <a:endParaRPr lang="en-US" sz="3200" b="1" dirty="0">
              <a:solidFill>
                <a:schemeClr val="accent5">
                  <a:lumMod val="75000"/>
                </a:schemeClr>
              </a:solidFill>
              <a:effectLst>
                <a:outerShdw blurRad="38100" dist="38100" dir="2700000" algn="tl">
                  <a:srgbClr val="000000">
                    <a:alpha val="43137"/>
                  </a:srgbClr>
                </a:outerShdw>
              </a:effectLst>
            </a:endParaRPr>
          </a:p>
        </p:txBody>
      </p:sp>
      <p:sp>
        <p:nvSpPr>
          <p:cNvPr id="11" name="Freeform 10"/>
          <p:cNvSpPr/>
          <p:nvPr/>
        </p:nvSpPr>
        <p:spPr>
          <a:xfrm>
            <a:off x="2972573" y="1597726"/>
            <a:ext cx="410163" cy="3233057"/>
          </a:xfrm>
          <a:custGeom>
            <a:avLst/>
            <a:gdLst>
              <a:gd name="connsiteX0" fmla="*/ 0 w 2277836"/>
              <a:gd name="connsiteY0" fmla="*/ 24493 h 3233057"/>
              <a:gd name="connsiteX1" fmla="*/ 0 w 2277836"/>
              <a:gd name="connsiteY1" fmla="*/ 3233057 h 3233057"/>
              <a:gd name="connsiteX2" fmla="*/ 2277836 w 2277836"/>
              <a:gd name="connsiteY2" fmla="*/ 3233057 h 3233057"/>
              <a:gd name="connsiteX3" fmla="*/ 2277836 w 2277836"/>
              <a:gd name="connsiteY3" fmla="*/ 0 h 3233057"/>
              <a:gd name="connsiteX4" fmla="*/ 0 w 2277836"/>
              <a:gd name="connsiteY4" fmla="*/ 24493 h 3233057"/>
              <a:gd name="connsiteX0" fmla="*/ 0 w 2277836"/>
              <a:gd name="connsiteY0" fmla="*/ 0 h 3233057"/>
              <a:gd name="connsiteX1" fmla="*/ 0 w 2277836"/>
              <a:gd name="connsiteY1" fmla="*/ 3233057 h 3233057"/>
              <a:gd name="connsiteX2" fmla="*/ 2277836 w 2277836"/>
              <a:gd name="connsiteY2" fmla="*/ 3233057 h 3233057"/>
              <a:gd name="connsiteX3" fmla="*/ 2277836 w 2277836"/>
              <a:gd name="connsiteY3" fmla="*/ 0 h 3233057"/>
              <a:gd name="connsiteX4" fmla="*/ 0 w 2277836"/>
              <a:gd name="connsiteY4" fmla="*/ 0 h 32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836" h="3233057">
                <a:moveTo>
                  <a:pt x="0" y="0"/>
                </a:moveTo>
                <a:lnTo>
                  <a:pt x="0" y="3233057"/>
                </a:lnTo>
                <a:lnTo>
                  <a:pt x="2277836" y="3233057"/>
                </a:lnTo>
                <a:lnTo>
                  <a:pt x="2277836" y="0"/>
                </a:lnTo>
                <a:lnTo>
                  <a:pt x="0" y="0"/>
                </a:lnTo>
                <a:close/>
              </a:path>
            </a:pathLst>
          </a:custGeom>
          <a:solidFill>
            <a:schemeClr val="accent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smtClean="0">
                <a:solidFill>
                  <a:srgbClr val="0070C0"/>
                </a:solidFill>
                <a:effectLst>
                  <a:outerShdw blurRad="38100" dist="38100" dir="2700000" algn="tl">
                    <a:srgbClr val="000000">
                      <a:alpha val="43137"/>
                    </a:srgbClr>
                  </a:outerShdw>
                </a:effectLst>
              </a:rPr>
              <a:t>2</a:t>
            </a:r>
            <a:endParaRPr lang="en-US" sz="3200" b="1" dirty="0">
              <a:solidFill>
                <a:srgbClr val="0070C0"/>
              </a:solidFill>
              <a:effectLst>
                <a:outerShdw blurRad="38100" dist="38100" dir="2700000" algn="tl">
                  <a:srgbClr val="000000">
                    <a:alpha val="43137"/>
                  </a:srgbClr>
                </a:outerShdw>
              </a:effectLst>
            </a:endParaRPr>
          </a:p>
        </p:txBody>
      </p:sp>
      <p:sp>
        <p:nvSpPr>
          <p:cNvPr id="12" name="Freeform 11"/>
          <p:cNvSpPr/>
          <p:nvPr/>
        </p:nvSpPr>
        <p:spPr>
          <a:xfrm>
            <a:off x="692015" y="1597727"/>
            <a:ext cx="2277836" cy="3233057"/>
          </a:xfrm>
          <a:custGeom>
            <a:avLst/>
            <a:gdLst>
              <a:gd name="connsiteX0" fmla="*/ 0 w 2277836"/>
              <a:gd name="connsiteY0" fmla="*/ 24493 h 3233057"/>
              <a:gd name="connsiteX1" fmla="*/ 0 w 2277836"/>
              <a:gd name="connsiteY1" fmla="*/ 3233057 h 3233057"/>
              <a:gd name="connsiteX2" fmla="*/ 2277836 w 2277836"/>
              <a:gd name="connsiteY2" fmla="*/ 3233057 h 3233057"/>
              <a:gd name="connsiteX3" fmla="*/ 2277836 w 2277836"/>
              <a:gd name="connsiteY3" fmla="*/ 0 h 3233057"/>
              <a:gd name="connsiteX4" fmla="*/ 0 w 2277836"/>
              <a:gd name="connsiteY4" fmla="*/ 24493 h 3233057"/>
              <a:gd name="connsiteX0" fmla="*/ 0 w 2277836"/>
              <a:gd name="connsiteY0" fmla="*/ 0 h 3233057"/>
              <a:gd name="connsiteX1" fmla="*/ 0 w 2277836"/>
              <a:gd name="connsiteY1" fmla="*/ 3233057 h 3233057"/>
              <a:gd name="connsiteX2" fmla="*/ 2277836 w 2277836"/>
              <a:gd name="connsiteY2" fmla="*/ 3233057 h 3233057"/>
              <a:gd name="connsiteX3" fmla="*/ 2277836 w 2277836"/>
              <a:gd name="connsiteY3" fmla="*/ 0 h 3233057"/>
              <a:gd name="connsiteX4" fmla="*/ 0 w 2277836"/>
              <a:gd name="connsiteY4" fmla="*/ 0 h 32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836" h="3233057">
                <a:moveTo>
                  <a:pt x="0" y="0"/>
                </a:moveTo>
                <a:lnTo>
                  <a:pt x="0" y="3233057"/>
                </a:lnTo>
                <a:lnTo>
                  <a:pt x="2277836" y="3233057"/>
                </a:lnTo>
                <a:lnTo>
                  <a:pt x="2277836" y="0"/>
                </a:lnTo>
                <a:lnTo>
                  <a:pt x="0" y="0"/>
                </a:lnTo>
                <a:close/>
              </a:path>
            </a:pathLst>
          </a:cu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smtClean="0">
                <a:solidFill>
                  <a:srgbClr val="7030A0"/>
                </a:solidFill>
                <a:effectLst>
                  <a:outerShdw blurRad="38100" dist="38100" dir="2700000" algn="tl">
                    <a:srgbClr val="000000">
                      <a:alpha val="43137"/>
                    </a:srgbClr>
                  </a:outerShdw>
                </a:effectLst>
              </a:rPr>
              <a:t>3</a:t>
            </a:r>
            <a:endParaRPr lang="en-US" sz="32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97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par>
                                <p:cTn id="29" presetID="22"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26"/>
                                        </p:tgtEl>
                                        <p:attrNameLst>
                                          <p:attrName>ppt_w</p:attrName>
                                        </p:attrNameLst>
                                      </p:cBhvr>
                                      <p:tavLst>
                                        <p:tav tm="0">
                                          <p:val>
                                            <p:strVal val="ppt_w"/>
                                          </p:val>
                                        </p:tav>
                                        <p:tav tm="100000">
                                          <p:val>
                                            <p:fltVal val="0"/>
                                          </p:val>
                                        </p:tav>
                                      </p:tavLst>
                                    </p:anim>
                                    <p:anim calcmode="lin" valueType="num">
                                      <p:cBhvr>
                                        <p:cTn id="49" dur="500"/>
                                        <p:tgtEl>
                                          <p:spTgt spid="1026"/>
                                        </p:tgtEl>
                                        <p:attrNameLst>
                                          <p:attrName>ppt_h</p:attrName>
                                        </p:attrNameLst>
                                      </p:cBhvr>
                                      <p:tavLst>
                                        <p:tav tm="0">
                                          <p:val>
                                            <p:strVal val="ppt_h"/>
                                          </p:val>
                                        </p:tav>
                                        <p:tav tm="100000">
                                          <p:val>
                                            <p:fltVal val="0"/>
                                          </p:val>
                                        </p:tav>
                                      </p:tavLst>
                                    </p:anim>
                                    <p:animEffect transition="out" filter="fade">
                                      <p:cBhvr>
                                        <p:cTn id="50" dur="500"/>
                                        <p:tgtEl>
                                          <p:spTgt spid="1026"/>
                                        </p:tgtEl>
                                      </p:cBhvr>
                                    </p:animEffect>
                                    <p:set>
                                      <p:cBhvr>
                                        <p:cTn id="51" dur="1" fill="hold">
                                          <p:stCondLst>
                                            <p:cond delay="499"/>
                                          </p:stCondLst>
                                        </p:cTn>
                                        <p:tgtEl>
                                          <p:spTgt spid="102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Quality of the BSN program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6764" y="1845734"/>
                <a:ext cx="11830049" cy="4571396"/>
              </a:xfrm>
            </p:spPr>
            <p:txBody>
              <a:bodyPr>
                <a:normAutofit fontScale="92500" lnSpcReduction="10000"/>
              </a:bodyPr>
              <a:lstStyle/>
              <a:p>
                <a:r>
                  <a:rPr lang="en-US" dirty="0" smtClean="0"/>
                  <a:t>Nurse-level multinomial </a:t>
                </a:r>
                <a:r>
                  <a:rPr lang="en-US" dirty="0"/>
                  <a:t>logistic multiple </a:t>
                </a:r>
                <a:r>
                  <a:rPr lang="en-US" dirty="0" smtClean="0"/>
                  <a:t>regression model; “Tier=2” is base outcome; “No BSN” reference category:</a:t>
                </a:r>
              </a:p>
              <a:p>
                <a14:m>
                  <m:oMath xmlns:m="http://schemas.openxmlformats.org/officeDocument/2006/math">
                    <m:func>
                      <m:funcPr>
                        <m:ctrlPr>
                          <a:rPr lang="en-US" b="0" i="1" smtClean="0">
                            <a:latin typeface="Cambria Math"/>
                          </a:rPr>
                        </m:ctrlPr>
                      </m:funcPr>
                      <m:fName>
                        <m:r>
                          <m:rPr>
                            <m:sty m:val="p"/>
                          </m:rPr>
                          <a:rPr lang="en-US" b="0" i="0" smtClean="0">
                            <a:latin typeface="Cambria Math"/>
                          </a:rPr>
                          <m:t>log</m:t>
                        </m:r>
                      </m:fName>
                      <m:e>
                        <m:d>
                          <m:dPr>
                            <m:ctrlPr>
                              <a:rPr lang="en-US" b="0" i="1" smtClean="0">
                                <a:latin typeface="Cambria Math"/>
                              </a:rPr>
                            </m:ctrlPr>
                          </m:dPr>
                          <m:e>
                            <m:f>
                              <m:fPr>
                                <m:ctrlPr>
                                  <a:rPr lang="en-US" i="1">
                                    <a:latin typeface="Cambria Math"/>
                                  </a:rPr>
                                </m:ctrlPr>
                              </m:fPr>
                              <m:num>
                                <m:r>
                                  <a:rPr lang="en-US" i="1">
                                    <a:latin typeface="Cambria Math"/>
                                  </a:rPr>
                                  <m:t>𝑃</m:t>
                                </m:r>
                                <m:r>
                                  <a:rPr lang="en-US" i="1">
                                    <a:latin typeface="Cambria Math"/>
                                  </a:rPr>
                                  <m:t>(</m:t>
                                </m:r>
                                <m:r>
                                  <a:rPr lang="en-US" b="0" i="1" smtClean="0">
                                    <a:latin typeface="Cambria Math"/>
                                  </a:rPr>
                                  <m:t>𝑇𝑖𝑒𝑟</m:t>
                                </m:r>
                                <m:r>
                                  <a:rPr lang="en-US" b="0" i="1" smtClean="0">
                                    <a:latin typeface="Cambria Math"/>
                                  </a:rPr>
                                  <m:t>=1)</m:t>
                                </m:r>
                              </m:num>
                              <m:den>
                                <m:r>
                                  <a:rPr lang="en-US" i="1">
                                    <a:latin typeface="Cambria Math"/>
                                  </a:rPr>
                                  <m:t>𝑃</m:t>
                                </m:r>
                                <m:r>
                                  <a:rPr lang="en-US" i="1">
                                    <a:latin typeface="Cambria Math"/>
                                  </a:rPr>
                                  <m:t>(</m:t>
                                </m:r>
                                <m:r>
                                  <a:rPr lang="en-US" b="0" i="1" smtClean="0">
                                    <a:latin typeface="Cambria Math"/>
                                  </a:rPr>
                                  <m:t>𝑇𝑖𝑒𝑟</m:t>
                                </m:r>
                                <m:r>
                                  <a:rPr lang="en-US" b="0" i="1" smtClean="0">
                                    <a:latin typeface="Cambria Math"/>
                                  </a:rPr>
                                  <m:t>=2)</m:t>
                                </m:r>
                              </m:den>
                            </m:f>
                          </m:e>
                        </m:d>
                      </m:e>
                    </m:func>
                    <m:r>
                      <a:rPr lang="en-US" b="0" i="0"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0</m:t>
                        </m:r>
                      </m:sub>
                    </m:sSub>
                    <m:r>
                      <a:rPr lang="en-US" b="0" i="1" smtClean="0">
                        <a:latin typeface="Cambria Math"/>
                      </a:rPr>
                      <m:t>+</m:t>
                    </m:r>
                    <m:sSub>
                      <m:sSubPr>
                        <m:ctrlPr>
                          <a:rPr lang="en-US" i="1">
                            <a:latin typeface="Cambria Math"/>
                          </a:rPr>
                        </m:ctrlPr>
                      </m:sSubPr>
                      <m:e>
                        <m:r>
                          <a:rPr lang="en-US" i="1">
                            <a:latin typeface="Cambria Math"/>
                          </a:rPr>
                          <m:t>𝑎</m:t>
                        </m:r>
                      </m:e>
                      <m:sub>
                        <m:r>
                          <a:rPr lang="en-US" i="1">
                            <a:latin typeface="Cambria Math"/>
                          </a:rPr>
                          <m:t>1</m:t>
                        </m:r>
                      </m:sub>
                    </m:sSub>
                    <m:r>
                      <m:rPr>
                        <m:nor/>
                      </m:rPr>
                      <a:rPr lang="en-US" b="0" i="1" smtClean="0">
                        <a:latin typeface="Cambria Math"/>
                      </a:rPr>
                      <m:t>Average</m:t>
                    </m:r>
                    <m:r>
                      <m:rPr>
                        <m:nor/>
                      </m:rPr>
                      <a:rPr lang="en-US" b="0" i="1" smtClean="0">
                        <a:latin typeface="Cambria Math"/>
                      </a:rPr>
                      <m:t>−</m:t>
                    </m:r>
                    <m:r>
                      <m:rPr>
                        <m:nor/>
                      </m:rPr>
                      <a:rPr lang="en-US" i="1">
                        <a:latin typeface="Cambria Math"/>
                      </a:rPr>
                      <m:t>Quality</m:t>
                    </m:r>
                    <m:r>
                      <m:rPr>
                        <m:nor/>
                      </m:rPr>
                      <a:rPr lang="en-US" i="1">
                        <a:latin typeface="Cambria Math"/>
                      </a:rPr>
                      <m:t> </m:t>
                    </m:r>
                    <m:r>
                      <m:rPr>
                        <m:nor/>
                      </m:rPr>
                      <a:rPr lang="en-US" i="1">
                        <a:latin typeface="Cambria Math"/>
                      </a:rPr>
                      <m:t>BSN</m:t>
                    </m:r>
                    <m:r>
                      <a:rPr lang="en-US" b="0" i="1"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2</m:t>
                        </m:r>
                      </m:sub>
                    </m:sSub>
                    <m:r>
                      <m:rPr>
                        <m:nor/>
                      </m:rPr>
                      <a:rPr lang="en-US" b="0" i="1" smtClean="0">
                        <a:latin typeface="Cambria Math"/>
                      </a:rPr>
                      <m:t>High</m:t>
                    </m:r>
                    <m:r>
                      <m:rPr>
                        <m:nor/>
                      </m:rPr>
                      <a:rPr lang="en-US" b="0" i="1" smtClean="0">
                        <a:latin typeface="Cambria Math"/>
                      </a:rPr>
                      <m:t>−</m:t>
                    </m:r>
                    <m:r>
                      <m:rPr>
                        <m:nor/>
                      </m:rPr>
                      <a:rPr lang="en-US" b="0" i="1" smtClean="0">
                        <a:latin typeface="Cambria Math"/>
                      </a:rPr>
                      <m:t>Quality</m:t>
                    </m:r>
                    <m:r>
                      <m:rPr>
                        <m:nor/>
                      </m:rPr>
                      <a:rPr lang="en-US" b="0" i="1" smtClean="0">
                        <a:latin typeface="Cambria Math"/>
                      </a:rPr>
                      <m:t> </m:t>
                    </m:r>
                    <m:r>
                      <m:rPr>
                        <m:nor/>
                      </m:rPr>
                      <a:rPr lang="en-US" b="0" i="1" smtClean="0">
                        <a:latin typeface="Cambria Math"/>
                      </a:rPr>
                      <m:t>BSN</m:t>
                    </m:r>
                    <m:r>
                      <m:rPr>
                        <m:nor/>
                      </m:rPr>
                      <a:rPr lang="en-US" b="0" i="1" smtClean="0">
                        <a:latin typeface="Cambria Math"/>
                      </a:rPr>
                      <m:t> </m:t>
                    </m:r>
                    <m:r>
                      <a:rPr lang="en-US" b="0" i="1" smtClean="0">
                        <a:latin typeface="Cambria Math"/>
                      </a:rPr>
                      <m:t>+</m:t>
                    </m:r>
                    <m:sSub>
                      <m:sSubPr>
                        <m:ctrlPr>
                          <a:rPr lang="en-US" i="1">
                            <a:latin typeface="Cambria Math"/>
                          </a:rPr>
                        </m:ctrlPr>
                      </m:sSubPr>
                      <m:e>
                        <m:r>
                          <a:rPr lang="en-US" i="1">
                            <a:latin typeface="Cambria Math"/>
                          </a:rPr>
                          <m:t>𝑎</m:t>
                        </m:r>
                      </m:e>
                      <m:sub>
                        <m:r>
                          <a:rPr lang="en-US" b="0" i="1" smtClean="0">
                            <a:latin typeface="Cambria Math"/>
                          </a:rPr>
                          <m:t>3</m:t>
                        </m:r>
                      </m:sub>
                    </m:sSub>
                  </m:oMath>
                </a14:m>
                <a:r>
                  <a:rPr lang="en-US" i="1" dirty="0" smtClean="0"/>
                  <a:t>Age</a:t>
                </a:r>
                <a:r>
                  <a:rPr lang="en-US" dirty="0"/>
                  <a:t>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𝑎</m:t>
                        </m:r>
                      </m:e>
                      <m:sub>
                        <m:r>
                          <a:rPr lang="en-US" b="0" i="1" smtClean="0">
                            <a:latin typeface="Cambria Math"/>
                          </a:rPr>
                          <m:t>4</m:t>
                        </m:r>
                      </m:sub>
                    </m:sSub>
                  </m:oMath>
                </a14:m>
                <a:r>
                  <a:rPr lang="en-US" i="1" dirty="0" smtClean="0"/>
                  <a:t>Experience</a:t>
                </a:r>
                <a:r>
                  <a:rPr lang="en-US" dirty="0" smtClean="0"/>
                  <a:t>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𝑎</m:t>
                        </m:r>
                      </m:e>
                      <m:sub>
                        <m:r>
                          <a:rPr lang="en-US" b="0" i="1" smtClean="0">
                            <a:latin typeface="Cambria Math"/>
                          </a:rPr>
                          <m:t>5</m:t>
                        </m:r>
                      </m:sub>
                    </m:sSub>
                  </m:oMath>
                </a14:m>
                <a:r>
                  <a:rPr lang="en-US" i="1" dirty="0" smtClean="0"/>
                  <a:t>Gender</a:t>
                </a:r>
                <a:r>
                  <a:rPr lang="en-US" dirty="0"/>
                  <a:t> </a:t>
                </a:r>
                <a14:m>
                  <m:oMath xmlns:m="http://schemas.openxmlformats.org/officeDocument/2006/math">
                    <m:r>
                      <a:rPr lang="en-US" i="1">
                        <a:latin typeface="Cambria Math"/>
                      </a:rPr>
                      <m:t>+</m:t>
                    </m:r>
                    <m:r>
                      <a:rPr lang="en-US" b="0" i="1" smtClean="0">
                        <a:latin typeface="Cambria Math"/>
                      </a:rPr>
                      <m:t>𝑈𝑛𝑖𝑡</m:t>
                    </m:r>
                    <m:r>
                      <a:rPr lang="en-US" b="0" i="1" smtClean="0">
                        <a:latin typeface="Cambria Math"/>
                      </a:rPr>
                      <m:t> </m:t>
                    </m:r>
                    <m:r>
                      <a:rPr lang="en-US" b="0" i="1" smtClean="0">
                        <a:latin typeface="Cambria Math"/>
                      </a:rPr>
                      <m:t>𝐹𝐸</m:t>
                    </m:r>
                  </m:oMath>
                </a14:m>
                <a:endParaRPr lang="en-US" b="0" i="1" dirty="0" smtClean="0">
                  <a:latin typeface="Cambria Math"/>
                </a:endParaRPr>
              </a:p>
              <a:p>
                <a14:m>
                  <m:oMath xmlns:m="http://schemas.openxmlformats.org/officeDocument/2006/math">
                    <m:func>
                      <m:funcPr>
                        <m:ctrlPr>
                          <a:rPr lang="en-US" i="1">
                            <a:latin typeface="Cambria Math"/>
                          </a:rPr>
                        </m:ctrlPr>
                      </m:funcPr>
                      <m:fName>
                        <m:r>
                          <m:rPr>
                            <m:sty m:val="p"/>
                          </m:rPr>
                          <a:rPr lang="en-US">
                            <a:latin typeface="Cambria Math"/>
                          </a:rPr>
                          <m:t>log</m:t>
                        </m:r>
                      </m:fName>
                      <m:e>
                        <m:d>
                          <m:dPr>
                            <m:ctrlPr>
                              <a:rPr lang="en-US" i="1">
                                <a:latin typeface="Cambria Math"/>
                              </a:rPr>
                            </m:ctrlPr>
                          </m:dPr>
                          <m:e>
                            <m:f>
                              <m:fPr>
                                <m:ctrlPr>
                                  <a:rPr lang="en-US" i="1">
                                    <a:latin typeface="Cambria Math"/>
                                  </a:rPr>
                                </m:ctrlPr>
                              </m:fPr>
                              <m:num>
                                <m:r>
                                  <a:rPr lang="en-US" i="1">
                                    <a:latin typeface="Cambria Math"/>
                                  </a:rPr>
                                  <m:t>𝑃</m:t>
                                </m:r>
                                <m:r>
                                  <a:rPr lang="en-US" i="1">
                                    <a:latin typeface="Cambria Math"/>
                                  </a:rPr>
                                  <m:t>(</m:t>
                                </m:r>
                                <m:r>
                                  <a:rPr lang="en-US" i="1">
                                    <a:latin typeface="Cambria Math"/>
                                  </a:rPr>
                                  <m:t>𝑇𝑖𝑒𝑟</m:t>
                                </m:r>
                                <m:r>
                                  <a:rPr lang="en-US" b="0" i="1" smtClean="0">
                                    <a:latin typeface="Cambria Math"/>
                                  </a:rPr>
                                  <m:t>=</m:t>
                                </m:r>
                                <m:r>
                                  <a:rPr lang="en-US" i="1">
                                    <a:latin typeface="Cambria Math"/>
                                  </a:rPr>
                                  <m:t>3)</m:t>
                                </m:r>
                              </m:num>
                              <m:den>
                                <m:r>
                                  <a:rPr lang="en-US" i="1">
                                    <a:latin typeface="Cambria Math"/>
                                  </a:rPr>
                                  <m:t>𝑃</m:t>
                                </m:r>
                                <m:r>
                                  <a:rPr lang="en-US" i="1">
                                    <a:latin typeface="Cambria Math"/>
                                  </a:rPr>
                                  <m:t>(</m:t>
                                </m:r>
                                <m:r>
                                  <a:rPr lang="en-US" i="1">
                                    <a:latin typeface="Cambria Math"/>
                                  </a:rPr>
                                  <m:t>𝑇𝑖𝑒𝑟</m:t>
                                </m:r>
                                <m:r>
                                  <a:rPr lang="en-US" b="0" i="1" smtClean="0">
                                    <a:latin typeface="Cambria Math"/>
                                  </a:rPr>
                                  <m:t>=</m:t>
                                </m:r>
                                <m:r>
                                  <a:rPr lang="en-US" i="1">
                                    <a:latin typeface="Cambria Math"/>
                                  </a:rPr>
                                  <m:t>2)</m:t>
                                </m:r>
                              </m:den>
                            </m:f>
                          </m:e>
                        </m:d>
                      </m:e>
                    </m:func>
                    <m:r>
                      <a:rPr lang="en-US">
                        <a:latin typeface="Cambria Math"/>
                      </a:rPr>
                      <m:t>= </m:t>
                    </m:r>
                    <m:sSub>
                      <m:sSubPr>
                        <m:ctrlPr>
                          <a:rPr lang="en-US" i="1">
                            <a:latin typeface="Cambria Math"/>
                          </a:rPr>
                        </m:ctrlPr>
                      </m:sSubPr>
                      <m:e>
                        <m:r>
                          <a:rPr lang="en-US" b="0" i="1" smtClean="0">
                            <a:latin typeface="Cambria Math"/>
                          </a:rPr>
                          <m:t>𝑏</m:t>
                        </m:r>
                      </m:e>
                      <m:sub>
                        <m:r>
                          <a:rPr lang="en-US" i="1">
                            <a:latin typeface="Cambria Math"/>
                          </a:rPr>
                          <m:t>0</m:t>
                        </m:r>
                      </m:sub>
                    </m:sSub>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1</m:t>
                        </m:r>
                      </m:sub>
                    </m:sSub>
                    <m:r>
                      <m:rPr>
                        <m:nor/>
                      </m:rPr>
                      <a:rPr lang="en-US" i="1">
                        <a:latin typeface="Cambria Math"/>
                      </a:rPr>
                      <m:t>Average</m:t>
                    </m:r>
                    <m:r>
                      <m:rPr>
                        <m:nor/>
                      </m:rPr>
                      <a:rPr lang="en-US" b="0" i="1" smtClean="0">
                        <a:latin typeface="Cambria Math"/>
                      </a:rPr>
                      <m:t>−</m:t>
                    </m:r>
                    <m:r>
                      <m:rPr>
                        <m:nor/>
                      </m:rPr>
                      <a:rPr lang="en-US" i="1">
                        <a:latin typeface="Cambria Math"/>
                      </a:rPr>
                      <m:t>Quality</m:t>
                    </m:r>
                    <m:r>
                      <m:rPr>
                        <m:nor/>
                      </m:rPr>
                      <a:rPr lang="en-US" i="1">
                        <a:latin typeface="Cambria Math"/>
                      </a:rPr>
                      <m:t> </m:t>
                    </m:r>
                    <m:r>
                      <m:rPr>
                        <m:nor/>
                      </m:rPr>
                      <a:rPr lang="en-US" i="1">
                        <a:latin typeface="Cambria Math"/>
                      </a:rPr>
                      <m:t>BSN</m:t>
                    </m:r>
                    <m:r>
                      <a:rPr lang="en-US" i="1">
                        <a:latin typeface="Cambria Math"/>
                      </a:rPr>
                      <m:t>+ </m:t>
                    </m:r>
                    <m:sSub>
                      <m:sSubPr>
                        <m:ctrlPr>
                          <a:rPr lang="en-US" i="1">
                            <a:latin typeface="Cambria Math"/>
                          </a:rPr>
                        </m:ctrlPr>
                      </m:sSubPr>
                      <m:e>
                        <m:r>
                          <a:rPr lang="en-US" b="0" i="1" smtClean="0">
                            <a:latin typeface="Cambria Math"/>
                          </a:rPr>
                          <m:t>𝑏</m:t>
                        </m:r>
                      </m:e>
                      <m:sub>
                        <m:r>
                          <a:rPr lang="en-US" i="1">
                            <a:latin typeface="Cambria Math"/>
                          </a:rPr>
                          <m:t>2</m:t>
                        </m:r>
                      </m:sub>
                    </m:sSub>
                    <m:r>
                      <m:rPr>
                        <m:nor/>
                      </m:rPr>
                      <a:rPr lang="en-US" i="1">
                        <a:latin typeface="Cambria Math"/>
                      </a:rPr>
                      <m:t>High</m:t>
                    </m:r>
                    <m:r>
                      <m:rPr>
                        <m:nor/>
                      </m:rPr>
                      <a:rPr lang="en-US" b="0" i="1" smtClean="0">
                        <a:latin typeface="Cambria Math"/>
                      </a:rPr>
                      <m:t>−</m:t>
                    </m:r>
                    <m:r>
                      <m:rPr>
                        <m:nor/>
                      </m:rPr>
                      <a:rPr lang="en-US" i="1">
                        <a:latin typeface="Cambria Math"/>
                      </a:rPr>
                      <m:t>Quality</m:t>
                    </m:r>
                    <m:r>
                      <m:rPr>
                        <m:nor/>
                      </m:rPr>
                      <a:rPr lang="en-US" i="1">
                        <a:latin typeface="Cambria Math"/>
                      </a:rPr>
                      <m:t> </m:t>
                    </m:r>
                    <m:r>
                      <m:rPr>
                        <m:nor/>
                      </m:rPr>
                      <a:rPr lang="en-US" i="1">
                        <a:latin typeface="Cambria Math"/>
                      </a:rPr>
                      <m:t>BSN</m:t>
                    </m:r>
                    <m:r>
                      <m:rPr>
                        <m:nor/>
                      </m:rPr>
                      <a:rPr lang="en-US" i="1">
                        <a:latin typeface="Cambria Math"/>
                      </a:rPr>
                      <m:t> </m:t>
                    </m:r>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3</m:t>
                        </m:r>
                      </m:sub>
                    </m:sSub>
                  </m:oMath>
                </a14:m>
                <a:r>
                  <a:rPr lang="en-US" i="1" dirty="0"/>
                  <a:t>Age</a:t>
                </a:r>
                <a:r>
                  <a:rPr lang="en-US" dirty="0"/>
                  <a:t> </a:t>
                </a:r>
                <a14:m>
                  <m:oMath xmlns:m="http://schemas.openxmlformats.org/officeDocument/2006/math">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4</m:t>
                        </m:r>
                      </m:sub>
                    </m:sSub>
                  </m:oMath>
                </a14:m>
                <a:r>
                  <a:rPr lang="en-US" i="1" dirty="0"/>
                  <a:t>Experience</a:t>
                </a:r>
                <a:r>
                  <a:rPr lang="en-US" dirty="0"/>
                  <a:t> </a:t>
                </a:r>
                <a14:m>
                  <m:oMath xmlns:m="http://schemas.openxmlformats.org/officeDocument/2006/math">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5</m:t>
                        </m:r>
                      </m:sub>
                    </m:sSub>
                  </m:oMath>
                </a14:m>
                <a:r>
                  <a:rPr lang="en-US" i="1" dirty="0"/>
                  <a:t>Gender</a:t>
                </a:r>
                <a:r>
                  <a:rPr lang="en-US" dirty="0"/>
                  <a:t> </a:t>
                </a:r>
                <a14:m>
                  <m:oMath xmlns:m="http://schemas.openxmlformats.org/officeDocument/2006/math">
                    <m:r>
                      <a:rPr lang="en-US" i="1">
                        <a:latin typeface="Cambria Math"/>
                      </a:rPr>
                      <m:t>+</m:t>
                    </m:r>
                    <m:r>
                      <a:rPr lang="en-US" i="1">
                        <a:latin typeface="Cambria Math"/>
                      </a:rPr>
                      <m:t>𝑈𝑛𝑖𝑡</m:t>
                    </m:r>
                    <m:r>
                      <a:rPr lang="en-US" i="1">
                        <a:latin typeface="Cambria Math"/>
                      </a:rPr>
                      <m:t> </m:t>
                    </m:r>
                    <m:r>
                      <a:rPr lang="en-US" i="1">
                        <a:latin typeface="Cambria Math"/>
                      </a:rPr>
                      <m:t>𝐹𝐸</m:t>
                    </m:r>
                  </m:oMath>
                </a14:m>
                <a:endParaRPr lang="en-US" i="1" dirty="0">
                  <a:latin typeface="Cambria Math"/>
                </a:endParaRPr>
              </a:p>
              <a:p>
                <a:r>
                  <a:rPr lang="en-US" u="sng" dirty="0" smtClean="0"/>
                  <a:t>Hypotheses:</a:t>
                </a:r>
                <a:r>
                  <a:rPr lang="en-US" i="1" dirty="0" smtClean="0"/>
                  <a:t> </a:t>
                </a:r>
              </a:p>
              <a:p>
                <a:r>
                  <a:rPr lang="en-US" dirty="0" smtClean="0"/>
                  <a:t>1) Having a BSN will increase the odds of being in tier 1; the effect will be stronger for high-quality programs than for average-quality programs: </a:t>
                </a:r>
              </a:p>
              <a:p>
                <a:r>
                  <a:rPr lang="en-US" dirty="0" smtClean="0"/>
                  <a:t>1.A</a:t>
                </a:r>
                <a:r>
                  <a:rPr lang="en-US" dirty="0"/>
                  <a:t>. </a:t>
                </a:r>
                <a:r>
                  <a:rPr lang="en-US" i="1" dirty="0"/>
                  <a:t>H0: OR (a</a:t>
                </a:r>
                <a:r>
                  <a:rPr lang="en-US" i="1" baseline="-25000" dirty="0"/>
                  <a:t>1</a:t>
                </a:r>
                <a:r>
                  <a:rPr lang="en-US" i="1" dirty="0"/>
                  <a:t>)</a:t>
                </a:r>
                <a:r>
                  <a:rPr lang="en-US" i="1" baseline="-25000" dirty="0"/>
                  <a:t> </a:t>
                </a:r>
                <a:r>
                  <a:rPr lang="en-US" i="1" dirty="0"/>
                  <a:t>&gt; 1; 	</a:t>
                </a:r>
                <a:r>
                  <a:rPr lang="en-US" dirty="0"/>
                  <a:t>1.B. </a:t>
                </a:r>
                <a:r>
                  <a:rPr lang="en-US" i="1" dirty="0"/>
                  <a:t>H0: OR (a</a:t>
                </a:r>
                <a:r>
                  <a:rPr lang="en-US" i="1" baseline="-25000" dirty="0"/>
                  <a:t>2</a:t>
                </a:r>
                <a:r>
                  <a:rPr lang="en-US" i="1" dirty="0"/>
                  <a:t>)</a:t>
                </a:r>
                <a:r>
                  <a:rPr lang="en-US" i="1" baseline="-25000" dirty="0"/>
                  <a:t> </a:t>
                </a:r>
                <a:r>
                  <a:rPr lang="en-US" i="1" dirty="0"/>
                  <a:t>&gt; 1; 	</a:t>
                </a:r>
                <a:r>
                  <a:rPr lang="en-US" dirty="0"/>
                  <a:t>1.C.</a:t>
                </a:r>
                <a:r>
                  <a:rPr lang="en-US" i="1" dirty="0"/>
                  <a:t> H0: OR (a</a:t>
                </a:r>
                <a:r>
                  <a:rPr lang="en-US" i="1" baseline="-25000" dirty="0"/>
                  <a:t>2</a:t>
                </a:r>
                <a:r>
                  <a:rPr lang="en-US" i="1" dirty="0"/>
                  <a:t>)</a:t>
                </a:r>
                <a:r>
                  <a:rPr lang="en-US" i="1" baseline="-25000" dirty="0"/>
                  <a:t>  </a:t>
                </a:r>
                <a:r>
                  <a:rPr lang="en-US" i="1" dirty="0" smtClean="0"/>
                  <a:t>&gt; </a:t>
                </a:r>
                <a:r>
                  <a:rPr lang="en-US" i="1" dirty="0"/>
                  <a:t>OR (a</a:t>
                </a:r>
                <a:r>
                  <a:rPr lang="en-US" i="1" baseline="-25000" dirty="0"/>
                  <a:t>1</a:t>
                </a:r>
                <a:r>
                  <a:rPr lang="en-US" i="1" dirty="0"/>
                  <a:t>).</a:t>
                </a:r>
              </a:p>
              <a:p>
                <a:r>
                  <a:rPr lang="en-US" dirty="0" smtClean="0"/>
                  <a:t>2) </a:t>
                </a:r>
                <a:r>
                  <a:rPr lang="en-US" dirty="0"/>
                  <a:t>Having a BSN will </a:t>
                </a:r>
                <a:r>
                  <a:rPr lang="en-US" dirty="0" smtClean="0"/>
                  <a:t>reduce the </a:t>
                </a:r>
                <a:r>
                  <a:rPr lang="en-US" dirty="0"/>
                  <a:t>odds of being in tier </a:t>
                </a:r>
                <a:r>
                  <a:rPr lang="en-US" dirty="0" smtClean="0"/>
                  <a:t>3; </a:t>
                </a:r>
                <a:r>
                  <a:rPr lang="en-US" dirty="0"/>
                  <a:t>the effect will be stronger for high-quality programs than for average-quality programs : </a:t>
                </a:r>
                <a:endParaRPr lang="en-US" dirty="0" smtClean="0"/>
              </a:p>
              <a:p>
                <a:r>
                  <a:rPr lang="en-US" dirty="0" smtClean="0"/>
                  <a:t>2.A</a:t>
                </a:r>
                <a:r>
                  <a:rPr lang="en-US" dirty="0"/>
                  <a:t>.</a:t>
                </a:r>
                <a:r>
                  <a:rPr lang="en-US" i="1" dirty="0"/>
                  <a:t> H0: OR (b</a:t>
                </a:r>
                <a:r>
                  <a:rPr lang="en-US" i="1" baseline="-25000" dirty="0"/>
                  <a:t>1</a:t>
                </a:r>
                <a:r>
                  <a:rPr lang="en-US" i="1" dirty="0"/>
                  <a:t>)</a:t>
                </a:r>
                <a:r>
                  <a:rPr lang="en-US" i="1" baseline="-25000" dirty="0"/>
                  <a:t> </a:t>
                </a:r>
                <a:r>
                  <a:rPr lang="en-US" i="1" dirty="0"/>
                  <a:t>&lt; 1; 	</a:t>
                </a:r>
                <a:r>
                  <a:rPr lang="en-US" dirty="0"/>
                  <a:t>2.B.</a:t>
                </a:r>
                <a:r>
                  <a:rPr lang="en-US" i="1" dirty="0"/>
                  <a:t> H0: OR (b</a:t>
                </a:r>
                <a:r>
                  <a:rPr lang="en-US" i="1" baseline="-25000" dirty="0"/>
                  <a:t>2</a:t>
                </a:r>
                <a:r>
                  <a:rPr lang="en-US" i="1" dirty="0"/>
                  <a:t>)</a:t>
                </a:r>
                <a:r>
                  <a:rPr lang="en-US" i="1" baseline="-25000" dirty="0"/>
                  <a:t> </a:t>
                </a:r>
                <a:r>
                  <a:rPr lang="en-US" i="1" dirty="0"/>
                  <a:t>&lt; 1; 	</a:t>
                </a:r>
                <a:r>
                  <a:rPr lang="en-US" dirty="0"/>
                  <a:t>1.C.</a:t>
                </a:r>
                <a:r>
                  <a:rPr lang="en-US" i="1" dirty="0"/>
                  <a:t> H0: OR (b</a:t>
                </a:r>
                <a:r>
                  <a:rPr lang="en-US" i="1" baseline="-25000" dirty="0"/>
                  <a:t>2</a:t>
                </a:r>
                <a:r>
                  <a:rPr lang="en-US" i="1" dirty="0"/>
                  <a:t>) </a:t>
                </a:r>
                <a:r>
                  <a:rPr lang="en-US" i="1" dirty="0" smtClean="0"/>
                  <a:t>&lt; </a:t>
                </a:r>
                <a:r>
                  <a:rPr lang="en-US" i="1" dirty="0"/>
                  <a:t>OR (b</a:t>
                </a:r>
                <a:r>
                  <a:rPr lang="en-US" i="1" baseline="-25000" dirty="0"/>
                  <a:t>1</a:t>
                </a:r>
                <a:r>
                  <a:rPr lang="en-US" i="1" dirty="0"/>
                  <a:t>).</a:t>
                </a:r>
              </a:p>
              <a:p>
                <a:endParaRPr lang="en-US" i="1" dirty="0"/>
              </a:p>
              <a:p>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6764" y="1845734"/>
                <a:ext cx="11830049" cy="4571396"/>
              </a:xfrm>
              <a:blipFill rotWithShape="1">
                <a:blip r:embed="rId2"/>
                <a:stretch>
                  <a:fillRect l="-515" t="-1733"/>
                </a:stretch>
              </a:blipFill>
            </p:spPr>
            <p:txBody>
              <a:bodyPr/>
              <a:lstStyle/>
              <a:p>
                <a:r>
                  <a:rPr lang="en-US">
                    <a:noFill/>
                  </a:rPr>
                  <a:t> </a:t>
                </a:r>
              </a:p>
            </p:txBody>
          </p:sp>
        </mc:Fallback>
      </mc:AlternateContent>
    </p:spTree>
    <p:extLst>
      <p:ext uri="{BB962C8B-B14F-4D97-AF65-F5344CB8AC3E}">
        <p14:creationId xmlns:p14="http://schemas.microsoft.com/office/powerpoint/2010/main" val="896096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Type of the BSN program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7400" y="1845733"/>
                <a:ext cx="11127792" cy="4480421"/>
              </a:xfrm>
            </p:spPr>
            <p:txBody>
              <a:bodyPr>
                <a:normAutofit lnSpcReduction="10000"/>
              </a:bodyPr>
              <a:lstStyle/>
              <a:p>
                <a:r>
                  <a:rPr lang="en-US" dirty="0" smtClean="0"/>
                  <a:t>Nurse-level multinomial </a:t>
                </a:r>
                <a:r>
                  <a:rPr lang="en-US" dirty="0"/>
                  <a:t>logistic multiple </a:t>
                </a:r>
                <a:r>
                  <a:rPr lang="en-US" dirty="0" smtClean="0"/>
                  <a:t>regression model; “Tier=2” is base outcome; “No BSN” reference category:</a:t>
                </a:r>
              </a:p>
              <a:p>
                <a14:m>
                  <m:oMath xmlns:m="http://schemas.openxmlformats.org/officeDocument/2006/math">
                    <m:func>
                      <m:funcPr>
                        <m:ctrlPr>
                          <a:rPr lang="en-US" b="0" i="1" smtClean="0">
                            <a:latin typeface="Cambria Math"/>
                          </a:rPr>
                        </m:ctrlPr>
                      </m:funcPr>
                      <m:fName>
                        <m:r>
                          <m:rPr>
                            <m:sty m:val="p"/>
                          </m:rPr>
                          <a:rPr lang="en-US" b="0" i="0" smtClean="0">
                            <a:latin typeface="Cambria Math"/>
                          </a:rPr>
                          <m:t>log</m:t>
                        </m:r>
                      </m:fName>
                      <m:e>
                        <m:d>
                          <m:dPr>
                            <m:ctrlPr>
                              <a:rPr lang="en-US" b="0" i="1" smtClean="0">
                                <a:latin typeface="Cambria Math"/>
                              </a:rPr>
                            </m:ctrlPr>
                          </m:dPr>
                          <m:e>
                            <m:f>
                              <m:fPr>
                                <m:ctrlPr>
                                  <a:rPr lang="en-US" i="1">
                                    <a:latin typeface="Cambria Math"/>
                                  </a:rPr>
                                </m:ctrlPr>
                              </m:fPr>
                              <m:num>
                                <m:r>
                                  <a:rPr lang="en-US" i="1">
                                    <a:latin typeface="Cambria Math"/>
                                  </a:rPr>
                                  <m:t>𝑃</m:t>
                                </m:r>
                                <m:r>
                                  <a:rPr lang="en-US" i="1">
                                    <a:latin typeface="Cambria Math"/>
                                  </a:rPr>
                                  <m:t>(</m:t>
                                </m:r>
                                <m:r>
                                  <a:rPr lang="en-US" b="0" i="1" smtClean="0">
                                    <a:latin typeface="Cambria Math"/>
                                  </a:rPr>
                                  <m:t>𝑇𝑖𝑒𝑟</m:t>
                                </m:r>
                                <m:r>
                                  <a:rPr lang="en-US" b="0" i="1" smtClean="0">
                                    <a:latin typeface="Cambria Math"/>
                                  </a:rPr>
                                  <m:t>=1)</m:t>
                                </m:r>
                              </m:num>
                              <m:den>
                                <m:r>
                                  <a:rPr lang="en-US" i="1">
                                    <a:latin typeface="Cambria Math"/>
                                  </a:rPr>
                                  <m:t>𝑃</m:t>
                                </m:r>
                                <m:r>
                                  <a:rPr lang="en-US" i="1">
                                    <a:latin typeface="Cambria Math"/>
                                  </a:rPr>
                                  <m:t>(</m:t>
                                </m:r>
                                <m:r>
                                  <a:rPr lang="en-US" b="0" i="1" smtClean="0">
                                    <a:latin typeface="Cambria Math"/>
                                  </a:rPr>
                                  <m:t>𝑇𝑖𝑒𝑟</m:t>
                                </m:r>
                                <m:r>
                                  <a:rPr lang="en-US" b="0" i="1" smtClean="0">
                                    <a:latin typeface="Cambria Math"/>
                                  </a:rPr>
                                  <m:t>=2)</m:t>
                                </m:r>
                              </m:den>
                            </m:f>
                          </m:e>
                        </m:d>
                      </m:e>
                    </m:func>
                    <m:r>
                      <a:rPr lang="en-US" b="0" i="0"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0</m:t>
                        </m:r>
                      </m:sub>
                    </m:sSub>
                    <m:r>
                      <a:rPr lang="en-US" b="0" i="1" smtClean="0">
                        <a:latin typeface="Cambria Math"/>
                      </a:rPr>
                      <m:t>+</m:t>
                    </m:r>
                    <m:sSub>
                      <m:sSubPr>
                        <m:ctrlPr>
                          <a:rPr lang="en-US" i="1">
                            <a:latin typeface="Cambria Math"/>
                          </a:rPr>
                        </m:ctrlPr>
                      </m:sSubPr>
                      <m:e>
                        <m:r>
                          <a:rPr lang="en-US" i="1">
                            <a:latin typeface="Cambria Math"/>
                          </a:rPr>
                          <m:t>𝑎</m:t>
                        </m:r>
                      </m:e>
                      <m:sub>
                        <m:r>
                          <a:rPr lang="en-US" i="1">
                            <a:latin typeface="Cambria Math"/>
                          </a:rPr>
                          <m:t>1</m:t>
                        </m:r>
                      </m:sub>
                    </m:sSub>
                    <m:r>
                      <m:rPr>
                        <m:nor/>
                      </m:rPr>
                      <a:rPr lang="en-US" b="0" i="1" smtClean="0">
                        <a:latin typeface="Cambria Math"/>
                      </a:rPr>
                      <m:t>Entry</m:t>
                    </m:r>
                    <m:r>
                      <m:rPr>
                        <m:nor/>
                      </m:rPr>
                      <a:rPr lang="en-US" b="0" i="1" smtClean="0">
                        <a:latin typeface="Cambria Math"/>
                      </a:rPr>
                      <m:t> </m:t>
                    </m:r>
                    <m:r>
                      <m:rPr>
                        <m:nor/>
                      </m:rPr>
                      <a:rPr lang="en-US" b="0" i="1" smtClean="0">
                        <a:latin typeface="Cambria Math"/>
                      </a:rPr>
                      <m:t>BSN</m:t>
                    </m:r>
                    <m:r>
                      <a:rPr lang="en-US" b="0" i="1"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2</m:t>
                        </m:r>
                      </m:sub>
                    </m:sSub>
                    <m:r>
                      <m:rPr>
                        <m:nor/>
                      </m:rPr>
                      <a:rPr lang="en-US" b="0" i="1" smtClean="0">
                        <a:latin typeface="Cambria Math"/>
                      </a:rPr>
                      <m:t>RN</m:t>
                    </m:r>
                    <m:r>
                      <m:rPr>
                        <m:nor/>
                      </m:rPr>
                      <a:rPr lang="en-US" b="0" i="1" smtClean="0">
                        <a:latin typeface="Cambria Math"/>
                      </a:rPr>
                      <m:t>−</m:t>
                    </m:r>
                    <m:r>
                      <m:rPr>
                        <m:nor/>
                      </m:rPr>
                      <a:rPr lang="en-US" b="0" i="1" smtClean="0">
                        <a:latin typeface="Cambria Math"/>
                      </a:rPr>
                      <m:t>BSN</m:t>
                    </m:r>
                    <m:r>
                      <a:rPr lang="en-US" b="0" i="1" smtClean="0">
                        <a:latin typeface="Cambria Math"/>
                      </a:rPr>
                      <m:t>+</m:t>
                    </m:r>
                    <m:sSub>
                      <m:sSubPr>
                        <m:ctrlPr>
                          <a:rPr lang="en-US" i="1">
                            <a:latin typeface="Cambria Math"/>
                          </a:rPr>
                        </m:ctrlPr>
                      </m:sSubPr>
                      <m:e>
                        <m:r>
                          <a:rPr lang="en-US" i="1">
                            <a:latin typeface="Cambria Math"/>
                          </a:rPr>
                          <m:t>𝑎</m:t>
                        </m:r>
                      </m:e>
                      <m:sub>
                        <m:r>
                          <a:rPr lang="en-US" b="0" i="1" smtClean="0">
                            <a:latin typeface="Cambria Math"/>
                          </a:rPr>
                          <m:t>3</m:t>
                        </m:r>
                      </m:sub>
                    </m:sSub>
                  </m:oMath>
                </a14:m>
                <a:r>
                  <a:rPr lang="en-US" i="1" dirty="0" smtClean="0"/>
                  <a:t>Age</a:t>
                </a:r>
                <a:r>
                  <a:rPr lang="en-US" dirty="0"/>
                  <a:t>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𝑎</m:t>
                        </m:r>
                      </m:e>
                      <m:sub>
                        <m:r>
                          <a:rPr lang="en-US" b="0" i="1" smtClean="0">
                            <a:latin typeface="Cambria Math"/>
                          </a:rPr>
                          <m:t>4</m:t>
                        </m:r>
                      </m:sub>
                    </m:sSub>
                  </m:oMath>
                </a14:m>
                <a:r>
                  <a:rPr lang="en-US" i="1" dirty="0" smtClean="0"/>
                  <a:t>Experience</a:t>
                </a:r>
                <a:r>
                  <a:rPr lang="en-US" dirty="0" smtClean="0"/>
                  <a:t>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𝑎</m:t>
                        </m:r>
                      </m:e>
                      <m:sub>
                        <m:r>
                          <a:rPr lang="en-US" b="0" i="1" smtClean="0">
                            <a:latin typeface="Cambria Math"/>
                          </a:rPr>
                          <m:t>5</m:t>
                        </m:r>
                      </m:sub>
                    </m:sSub>
                  </m:oMath>
                </a14:m>
                <a:r>
                  <a:rPr lang="en-US" i="1" dirty="0" smtClean="0"/>
                  <a:t>Gender</a:t>
                </a:r>
                <a:r>
                  <a:rPr lang="en-US" dirty="0"/>
                  <a:t> </a:t>
                </a:r>
                <a14:m>
                  <m:oMath xmlns:m="http://schemas.openxmlformats.org/officeDocument/2006/math">
                    <m:r>
                      <a:rPr lang="en-US" i="1">
                        <a:latin typeface="Cambria Math"/>
                      </a:rPr>
                      <m:t>+</m:t>
                    </m:r>
                    <m:r>
                      <a:rPr lang="en-US" b="0" i="1" smtClean="0">
                        <a:latin typeface="Cambria Math"/>
                      </a:rPr>
                      <m:t>𝑈𝑛𝑖𝑡</m:t>
                    </m:r>
                    <m:r>
                      <a:rPr lang="en-US" b="0" i="1" smtClean="0">
                        <a:latin typeface="Cambria Math"/>
                      </a:rPr>
                      <m:t> </m:t>
                    </m:r>
                    <m:r>
                      <a:rPr lang="en-US" b="0" i="1" smtClean="0">
                        <a:latin typeface="Cambria Math"/>
                      </a:rPr>
                      <m:t>𝐹𝐸</m:t>
                    </m:r>
                  </m:oMath>
                </a14:m>
                <a:endParaRPr lang="en-US" b="0" i="1" dirty="0" smtClean="0">
                  <a:latin typeface="Cambria Math"/>
                </a:endParaRPr>
              </a:p>
              <a:p>
                <a14:m>
                  <m:oMath xmlns:m="http://schemas.openxmlformats.org/officeDocument/2006/math">
                    <m:func>
                      <m:funcPr>
                        <m:ctrlPr>
                          <a:rPr lang="en-US" i="1">
                            <a:latin typeface="Cambria Math"/>
                          </a:rPr>
                        </m:ctrlPr>
                      </m:funcPr>
                      <m:fName>
                        <m:r>
                          <m:rPr>
                            <m:sty m:val="p"/>
                          </m:rPr>
                          <a:rPr lang="en-US">
                            <a:latin typeface="Cambria Math"/>
                          </a:rPr>
                          <m:t>log</m:t>
                        </m:r>
                      </m:fName>
                      <m:e>
                        <m:d>
                          <m:dPr>
                            <m:ctrlPr>
                              <a:rPr lang="en-US" i="1">
                                <a:latin typeface="Cambria Math"/>
                              </a:rPr>
                            </m:ctrlPr>
                          </m:dPr>
                          <m:e>
                            <m:f>
                              <m:fPr>
                                <m:ctrlPr>
                                  <a:rPr lang="en-US" i="1">
                                    <a:latin typeface="Cambria Math"/>
                                  </a:rPr>
                                </m:ctrlPr>
                              </m:fPr>
                              <m:num>
                                <m:r>
                                  <a:rPr lang="en-US" i="1">
                                    <a:latin typeface="Cambria Math"/>
                                  </a:rPr>
                                  <m:t>𝑃</m:t>
                                </m:r>
                                <m:r>
                                  <a:rPr lang="en-US" i="1">
                                    <a:latin typeface="Cambria Math"/>
                                  </a:rPr>
                                  <m:t>(</m:t>
                                </m:r>
                                <m:r>
                                  <a:rPr lang="en-US" i="1">
                                    <a:latin typeface="Cambria Math"/>
                                  </a:rPr>
                                  <m:t>𝑇𝑖𝑒𝑟</m:t>
                                </m:r>
                                <m:r>
                                  <a:rPr lang="en-US" b="0" i="1" smtClean="0">
                                    <a:latin typeface="Cambria Math"/>
                                  </a:rPr>
                                  <m:t>=</m:t>
                                </m:r>
                                <m:r>
                                  <a:rPr lang="en-US" i="1">
                                    <a:latin typeface="Cambria Math"/>
                                  </a:rPr>
                                  <m:t>3)</m:t>
                                </m:r>
                              </m:num>
                              <m:den>
                                <m:r>
                                  <a:rPr lang="en-US" i="1">
                                    <a:latin typeface="Cambria Math"/>
                                  </a:rPr>
                                  <m:t>𝑃</m:t>
                                </m:r>
                                <m:r>
                                  <a:rPr lang="en-US" i="1">
                                    <a:latin typeface="Cambria Math"/>
                                  </a:rPr>
                                  <m:t>(</m:t>
                                </m:r>
                                <m:r>
                                  <a:rPr lang="en-US" i="1">
                                    <a:latin typeface="Cambria Math"/>
                                  </a:rPr>
                                  <m:t>𝑇𝑖𝑒𝑟</m:t>
                                </m:r>
                                <m:r>
                                  <a:rPr lang="en-US" b="0" i="1" smtClean="0">
                                    <a:latin typeface="Cambria Math"/>
                                  </a:rPr>
                                  <m:t>=</m:t>
                                </m:r>
                                <m:r>
                                  <a:rPr lang="en-US" i="1">
                                    <a:latin typeface="Cambria Math"/>
                                  </a:rPr>
                                  <m:t>2)</m:t>
                                </m:r>
                              </m:den>
                            </m:f>
                          </m:e>
                        </m:d>
                      </m:e>
                    </m:func>
                    <m:r>
                      <a:rPr lang="en-US">
                        <a:latin typeface="Cambria Math"/>
                      </a:rPr>
                      <m:t>= </m:t>
                    </m:r>
                    <m:sSub>
                      <m:sSubPr>
                        <m:ctrlPr>
                          <a:rPr lang="en-US" i="1">
                            <a:latin typeface="Cambria Math"/>
                          </a:rPr>
                        </m:ctrlPr>
                      </m:sSubPr>
                      <m:e>
                        <m:r>
                          <a:rPr lang="en-US" b="0" i="1" smtClean="0">
                            <a:latin typeface="Cambria Math"/>
                          </a:rPr>
                          <m:t>𝑏</m:t>
                        </m:r>
                      </m:e>
                      <m:sub>
                        <m:r>
                          <a:rPr lang="en-US" i="1">
                            <a:latin typeface="Cambria Math"/>
                          </a:rPr>
                          <m:t>0</m:t>
                        </m:r>
                      </m:sub>
                    </m:sSub>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1</m:t>
                        </m:r>
                      </m:sub>
                    </m:sSub>
                    <m:r>
                      <m:rPr>
                        <m:nor/>
                      </m:rPr>
                      <a:rPr lang="en-US" i="1" smtClean="0">
                        <a:latin typeface="Cambria Math"/>
                      </a:rPr>
                      <m:t>E</m:t>
                    </m:r>
                    <m:r>
                      <m:rPr>
                        <m:nor/>
                      </m:rPr>
                      <a:rPr lang="en-US" b="0" i="1" smtClean="0">
                        <a:latin typeface="Cambria Math"/>
                      </a:rPr>
                      <m:t>ntry</m:t>
                    </m:r>
                    <m:r>
                      <m:rPr>
                        <m:nor/>
                      </m:rPr>
                      <a:rPr lang="en-US" b="0" i="1" smtClean="0">
                        <a:latin typeface="Cambria Math"/>
                      </a:rPr>
                      <m:t> </m:t>
                    </m:r>
                    <m:r>
                      <a:rPr lang="en-US" b="0" i="1" smtClean="0">
                        <a:latin typeface="Cambria Math"/>
                      </a:rPr>
                      <m:t>𝐵𝑆𝑁</m:t>
                    </m:r>
                    <m:r>
                      <a:rPr lang="en-US" i="1">
                        <a:latin typeface="Cambria Math"/>
                      </a:rPr>
                      <m:t>+ </m:t>
                    </m:r>
                    <m:sSub>
                      <m:sSubPr>
                        <m:ctrlPr>
                          <a:rPr lang="en-US" i="1">
                            <a:latin typeface="Cambria Math"/>
                          </a:rPr>
                        </m:ctrlPr>
                      </m:sSubPr>
                      <m:e>
                        <m:r>
                          <a:rPr lang="en-US" b="0" i="1" smtClean="0">
                            <a:latin typeface="Cambria Math"/>
                          </a:rPr>
                          <m:t>𝑏</m:t>
                        </m:r>
                      </m:e>
                      <m:sub>
                        <m:r>
                          <a:rPr lang="en-US" i="1">
                            <a:latin typeface="Cambria Math"/>
                          </a:rPr>
                          <m:t>2</m:t>
                        </m:r>
                      </m:sub>
                    </m:sSub>
                    <m:r>
                      <m:rPr>
                        <m:nor/>
                      </m:rPr>
                      <a:rPr lang="en-US" i="1" smtClean="0">
                        <a:latin typeface="Cambria Math"/>
                      </a:rPr>
                      <m:t>R</m:t>
                    </m:r>
                    <m:r>
                      <m:rPr>
                        <m:nor/>
                      </m:rPr>
                      <a:rPr lang="en-US" b="0" i="1" smtClean="0">
                        <a:latin typeface="Cambria Math"/>
                      </a:rPr>
                      <m:t>N</m:t>
                    </m:r>
                    <m:r>
                      <m:rPr>
                        <m:nor/>
                      </m:rPr>
                      <a:rPr lang="en-US" b="0" i="1" smtClean="0">
                        <a:latin typeface="Cambria Math"/>
                      </a:rPr>
                      <m:t>−</m:t>
                    </m:r>
                    <m:r>
                      <m:rPr>
                        <m:nor/>
                      </m:rPr>
                      <a:rPr lang="en-US" b="0" i="1" smtClean="0">
                        <a:latin typeface="Cambria Math"/>
                      </a:rPr>
                      <m:t>BSN</m:t>
                    </m:r>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3</m:t>
                        </m:r>
                      </m:sub>
                    </m:sSub>
                  </m:oMath>
                </a14:m>
                <a:r>
                  <a:rPr lang="en-US" i="1" dirty="0"/>
                  <a:t>Age</a:t>
                </a:r>
                <a:r>
                  <a:rPr lang="en-US" dirty="0"/>
                  <a:t> </a:t>
                </a:r>
                <a14:m>
                  <m:oMath xmlns:m="http://schemas.openxmlformats.org/officeDocument/2006/math">
                    <m:r>
                      <a:rPr lang="en-US" i="1">
                        <a:latin typeface="Cambria Math"/>
                      </a:rPr>
                      <m:t>+</m:t>
                    </m:r>
                    <m:sSub>
                      <m:sSubPr>
                        <m:ctrlPr>
                          <a:rPr lang="en-US" i="1">
                            <a:latin typeface="Cambria Math"/>
                          </a:rPr>
                        </m:ctrlPr>
                      </m:sSubPr>
                      <m:e>
                        <m:r>
                          <a:rPr lang="en-US" b="0" i="1" smtClean="0">
                            <a:latin typeface="Cambria Math"/>
                          </a:rPr>
                          <m:t>𝑏</m:t>
                        </m:r>
                      </m:e>
                      <m:sub>
                        <m:r>
                          <a:rPr lang="en-US" i="1">
                            <a:latin typeface="Cambria Math"/>
                          </a:rPr>
                          <m:t>4</m:t>
                        </m:r>
                      </m:sub>
                    </m:sSub>
                  </m:oMath>
                </a14:m>
                <a:r>
                  <a:rPr lang="en-US" i="1" dirty="0"/>
                  <a:t>Experience</a:t>
                </a:r>
                <a:r>
                  <a:rPr lang="en-US" dirty="0"/>
                  <a:t> </a:t>
                </a:r>
                <a14:m>
                  <m:oMath xmlns:m="http://schemas.openxmlformats.org/officeDocument/2006/math">
                    <m:r>
                      <a:rPr lang="en-US" i="1" smtClean="0">
                        <a:latin typeface="Cambria Math"/>
                      </a:rPr>
                      <m:t>+</m:t>
                    </m:r>
                    <m:sSub>
                      <m:sSubPr>
                        <m:ctrlPr>
                          <a:rPr lang="en-US" i="1">
                            <a:latin typeface="Cambria Math"/>
                          </a:rPr>
                        </m:ctrlPr>
                      </m:sSubPr>
                      <m:e>
                        <m:r>
                          <a:rPr lang="en-US" b="0" i="1" smtClean="0">
                            <a:latin typeface="Cambria Math"/>
                          </a:rPr>
                          <m:t>𝑏</m:t>
                        </m:r>
                      </m:e>
                      <m:sub>
                        <m:r>
                          <a:rPr lang="en-US" i="1">
                            <a:latin typeface="Cambria Math"/>
                          </a:rPr>
                          <m:t>5</m:t>
                        </m:r>
                      </m:sub>
                    </m:sSub>
                  </m:oMath>
                </a14:m>
                <a:r>
                  <a:rPr lang="en-US" i="1" dirty="0"/>
                  <a:t>Gender</a:t>
                </a:r>
                <a:r>
                  <a:rPr lang="en-US" dirty="0"/>
                  <a:t> </a:t>
                </a:r>
                <a14:m>
                  <m:oMath xmlns:m="http://schemas.openxmlformats.org/officeDocument/2006/math">
                    <m:r>
                      <a:rPr lang="en-US" i="1">
                        <a:latin typeface="Cambria Math"/>
                      </a:rPr>
                      <m:t>+</m:t>
                    </m:r>
                    <m:r>
                      <a:rPr lang="en-US" i="1">
                        <a:latin typeface="Cambria Math"/>
                      </a:rPr>
                      <m:t>𝑈𝑛𝑖𝑡</m:t>
                    </m:r>
                    <m:r>
                      <a:rPr lang="en-US" i="1">
                        <a:latin typeface="Cambria Math"/>
                      </a:rPr>
                      <m:t> </m:t>
                    </m:r>
                    <m:r>
                      <a:rPr lang="en-US" i="1">
                        <a:latin typeface="Cambria Math"/>
                      </a:rPr>
                      <m:t>𝐹𝐸</m:t>
                    </m:r>
                  </m:oMath>
                </a14:m>
                <a:endParaRPr lang="en-US" i="1" dirty="0">
                  <a:latin typeface="Cambria Math"/>
                </a:endParaRPr>
              </a:p>
              <a:p>
                <a:r>
                  <a:rPr lang="en-US" u="sng" dirty="0" smtClean="0"/>
                  <a:t>Hypotheses:</a:t>
                </a:r>
                <a:r>
                  <a:rPr lang="en-US" i="1" dirty="0" smtClean="0"/>
                  <a:t> </a:t>
                </a:r>
              </a:p>
              <a:p>
                <a:r>
                  <a:rPr lang="en-US" dirty="0" smtClean="0"/>
                  <a:t>3) </a:t>
                </a:r>
                <a:r>
                  <a:rPr lang="en-US" dirty="0"/>
                  <a:t>Having a BSN will increase the odds of being in tier 1; </a:t>
                </a:r>
                <a:r>
                  <a:rPr lang="en-US" dirty="0" smtClean="0"/>
                  <a:t>there will be a difference in the odds of being in tier 1 between entry-BSN and RN-BS:</a:t>
                </a:r>
              </a:p>
              <a:p>
                <a:r>
                  <a:rPr lang="en-US" dirty="0" smtClean="0"/>
                  <a:t> 3.A. </a:t>
                </a:r>
                <a:r>
                  <a:rPr lang="en-US" i="1" dirty="0" smtClean="0"/>
                  <a:t>H0: OR (a</a:t>
                </a:r>
                <a:r>
                  <a:rPr lang="en-US" i="1" baseline="-25000" dirty="0" smtClean="0"/>
                  <a:t>1</a:t>
                </a:r>
                <a:r>
                  <a:rPr lang="en-US" i="1" dirty="0" smtClean="0"/>
                  <a:t>)</a:t>
                </a:r>
                <a:r>
                  <a:rPr lang="en-US" i="1" baseline="-25000" dirty="0" smtClean="0"/>
                  <a:t> </a:t>
                </a:r>
                <a:r>
                  <a:rPr lang="en-US" i="1" dirty="0" smtClean="0"/>
                  <a:t>&gt; 1; 	</a:t>
                </a:r>
                <a:r>
                  <a:rPr lang="en-US" dirty="0" smtClean="0"/>
                  <a:t>3.B. </a:t>
                </a:r>
                <a:r>
                  <a:rPr lang="en-US" i="1" dirty="0" smtClean="0"/>
                  <a:t>H0: </a:t>
                </a:r>
                <a:r>
                  <a:rPr lang="en-US" i="1" dirty="0"/>
                  <a:t>OR </a:t>
                </a:r>
                <a:r>
                  <a:rPr lang="en-US" i="1" dirty="0" smtClean="0"/>
                  <a:t>(a</a:t>
                </a:r>
                <a:r>
                  <a:rPr lang="en-US" i="1" baseline="-25000" dirty="0" smtClean="0"/>
                  <a:t>2</a:t>
                </a:r>
                <a:r>
                  <a:rPr lang="en-US" i="1" dirty="0" smtClean="0"/>
                  <a:t>)</a:t>
                </a:r>
                <a:r>
                  <a:rPr lang="en-US" i="1" baseline="-25000" dirty="0" smtClean="0"/>
                  <a:t> </a:t>
                </a:r>
                <a:r>
                  <a:rPr lang="en-US" i="1" dirty="0"/>
                  <a:t>&gt; 1</a:t>
                </a:r>
                <a:r>
                  <a:rPr lang="en-US" i="1" dirty="0" smtClean="0"/>
                  <a:t>; 	</a:t>
                </a:r>
                <a:r>
                  <a:rPr lang="en-US" dirty="0" smtClean="0"/>
                  <a:t>3.C.</a:t>
                </a:r>
                <a:r>
                  <a:rPr lang="en-US" i="1" dirty="0" smtClean="0"/>
                  <a:t> H0: </a:t>
                </a:r>
                <a:r>
                  <a:rPr lang="en-US" i="1" dirty="0"/>
                  <a:t>OR </a:t>
                </a:r>
                <a:r>
                  <a:rPr lang="en-US" i="1" dirty="0" smtClean="0"/>
                  <a:t>(a</a:t>
                </a:r>
                <a:r>
                  <a:rPr lang="en-US" i="1" baseline="-25000" dirty="0" smtClean="0"/>
                  <a:t>2</a:t>
                </a:r>
                <a:r>
                  <a:rPr lang="en-US" i="1" dirty="0" smtClean="0"/>
                  <a:t>)</a:t>
                </a:r>
                <a:r>
                  <a:rPr lang="en-US" i="1" baseline="-25000" dirty="0" smtClean="0"/>
                  <a:t>  </a:t>
                </a:r>
                <a:r>
                  <a:rPr lang="en-US" i="1" dirty="0" smtClean="0"/>
                  <a:t>= </a:t>
                </a:r>
                <a:r>
                  <a:rPr lang="en-US" i="1" dirty="0"/>
                  <a:t>OR </a:t>
                </a:r>
                <a:r>
                  <a:rPr lang="en-US" i="1" dirty="0" smtClean="0"/>
                  <a:t>(a</a:t>
                </a:r>
                <a:r>
                  <a:rPr lang="en-US" i="1" baseline="-25000" dirty="0" smtClean="0"/>
                  <a:t>1</a:t>
                </a:r>
                <a:r>
                  <a:rPr lang="en-US" i="1" dirty="0" smtClean="0"/>
                  <a:t>).</a:t>
                </a:r>
              </a:p>
              <a:p>
                <a:r>
                  <a:rPr lang="en-US" dirty="0" smtClean="0"/>
                  <a:t>4) </a:t>
                </a:r>
                <a:r>
                  <a:rPr lang="en-US" dirty="0"/>
                  <a:t>Having a BSN will </a:t>
                </a:r>
                <a:r>
                  <a:rPr lang="en-US" dirty="0" smtClean="0"/>
                  <a:t>reduce the </a:t>
                </a:r>
                <a:r>
                  <a:rPr lang="en-US" dirty="0"/>
                  <a:t>odds of being in tier </a:t>
                </a:r>
                <a:r>
                  <a:rPr lang="en-US" dirty="0" smtClean="0"/>
                  <a:t>3; </a:t>
                </a:r>
                <a:r>
                  <a:rPr lang="en-US" dirty="0"/>
                  <a:t>there will be a difference in the odds of being in tier </a:t>
                </a:r>
                <a:r>
                  <a:rPr lang="en-US" dirty="0" smtClean="0"/>
                  <a:t>3 </a:t>
                </a:r>
                <a:r>
                  <a:rPr lang="en-US" dirty="0"/>
                  <a:t>between entry-BSN and </a:t>
                </a:r>
                <a:r>
                  <a:rPr lang="en-US" dirty="0" smtClean="0"/>
                  <a:t>RN-BS: </a:t>
                </a:r>
              </a:p>
              <a:p>
                <a:r>
                  <a:rPr lang="en-US" dirty="0" smtClean="0"/>
                  <a:t>4.A</a:t>
                </a:r>
                <a:r>
                  <a:rPr lang="en-US" dirty="0"/>
                  <a:t>.</a:t>
                </a:r>
                <a:r>
                  <a:rPr lang="en-US" i="1" dirty="0"/>
                  <a:t> H0: OR </a:t>
                </a:r>
                <a:r>
                  <a:rPr lang="en-US" i="1" dirty="0" smtClean="0"/>
                  <a:t>(b</a:t>
                </a:r>
                <a:r>
                  <a:rPr lang="en-US" i="1" baseline="-25000" dirty="0" smtClean="0"/>
                  <a:t>1</a:t>
                </a:r>
                <a:r>
                  <a:rPr lang="en-US" i="1" dirty="0" smtClean="0"/>
                  <a:t>)</a:t>
                </a:r>
                <a:r>
                  <a:rPr lang="en-US" i="1" baseline="-25000" dirty="0" smtClean="0"/>
                  <a:t> </a:t>
                </a:r>
                <a:r>
                  <a:rPr lang="en-US" i="1" dirty="0" smtClean="0"/>
                  <a:t>&lt; 1; 	</a:t>
                </a:r>
                <a:r>
                  <a:rPr lang="en-US" dirty="0" smtClean="0"/>
                  <a:t>4.B</a:t>
                </a:r>
                <a:r>
                  <a:rPr lang="en-US" dirty="0"/>
                  <a:t>.</a:t>
                </a:r>
                <a:r>
                  <a:rPr lang="en-US" i="1" dirty="0"/>
                  <a:t> H0: OR </a:t>
                </a:r>
                <a:r>
                  <a:rPr lang="en-US" i="1" dirty="0" smtClean="0"/>
                  <a:t>(b</a:t>
                </a:r>
                <a:r>
                  <a:rPr lang="en-US" i="1" baseline="-25000" dirty="0" smtClean="0"/>
                  <a:t>2</a:t>
                </a:r>
                <a:r>
                  <a:rPr lang="en-US" i="1" dirty="0" smtClean="0"/>
                  <a:t>)</a:t>
                </a:r>
                <a:r>
                  <a:rPr lang="en-US" i="1" baseline="-25000" dirty="0" smtClean="0"/>
                  <a:t> </a:t>
                </a:r>
                <a:r>
                  <a:rPr lang="en-US" i="1" dirty="0" smtClean="0"/>
                  <a:t>&lt; 1; 	</a:t>
                </a:r>
                <a:r>
                  <a:rPr lang="en-US" dirty="0" smtClean="0"/>
                  <a:t>4.C</a:t>
                </a:r>
                <a:r>
                  <a:rPr lang="en-US" dirty="0"/>
                  <a:t>.</a:t>
                </a:r>
                <a:r>
                  <a:rPr lang="en-US" i="1" dirty="0"/>
                  <a:t> H0: OR </a:t>
                </a:r>
                <a:r>
                  <a:rPr lang="en-US" i="1" dirty="0" smtClean="0"/>
                  <a:t>(b</a:t>
                </a:r>
                <a:r>
                  <a:rPr lang="en-US" i="1" baseline="-25000" dirty="0" smtClean="0"/>
                  <a:t>2</a:t>
                </a:r>
                <a:r>
                  <a:rPr lang="en-US" i="1" dirty="0" smtClean="0"/>
                  <a:t>) = </a:t>
                </a:r>
                <a:r>
                  <a:rPr lang="en-US" i="1" dirty="0"/>
                  <a:t>OR </a:t>
                </a:r>
                <a:r>
                  <a:rPr lang="en-US" i="1" dirty="0" smtClean="0"/>
                  <a:t>(b</a:t>
                </a:r>
                <a:r>
                  <a:rPr lang="en-US" i="1" baseline="-25000" dirty="0" smtClean="0"/>
                  <a:t>1</a:t>
                </a:r>
                <a:r>
                  <a:rPr lang="en-US" i="1" dirty="0" smtClean="0"/>
                  <a:t>).</a:t>
                </a:r>
                <a:endParaRPr lang="en-US" i="1" dirty="0"/>
              </a:p>
              <a:p>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7400" y="1845733"/>
                <a:ext cx="11127792" cy="4480421"/>
              </a:xfrm>
              <a:blipFill rotWithShape="1">
                <a:blip r:embed="rId2"/>
                <a:stretch>
                  <a:fillRect l="-548" t="-1905" r="-1479"/>
                </a:stretch>
              </a:blipFill>
            </p:spPr>
            <p:txBody>
              <a:bodyPr/>
              <a:lstStyle/>
              <a:p>
                <a:r>
                  <a:rPr lang="en-US">
                    <a:noFill/>
                  </a:rPr>
                  <a:t> </a:t>
                </a:r>
              </a:p>
            </p:txBody>
          </p:sp>
        </mc:Fallback>
      </mc:AlternateContent>
    </p:spTree>
    <p:extLst>
      <p:ext uri="{BB962C8B-B14F-4D97-AF65-F5344CB8AC3E}">
        <p14:creationId xmlns:p14="http://schemas.microsoft.com/office/powerpoint/2010/main" val="363975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descriptive statistics </a:t>
            </a:r>
            <a:endParaRPr lang="en-US" dirty="0"/>
          </a:p>
        </p:txBody>
      </p:sp>
      <p:sp>
        <p:nvSpPr>
          <p:cNvPr id="3" name="Content Placeholder 2"/>
          <p:cNvSpPr>
            <a:spLocks noGrp="1"/>
          </p:cNvSpPr>
          <p:nvPr>
            <p:ph idx="1"/>
          </p:nvPr>
        </p:nvSpPr>
        <p:spPr>
          <a:xfrm>
            <a:off x="1097280" y="1845734"/>
            <a:ext cx="11094720" cy="4023360"/>
          </a:xfrm>
        </p:spPr>
        <p:txBody>
          <a:bodyPr/>
          <a:lstStyle/>
          <a:p>
            <a:r>
              <a:rPr lang="en-US" dirty="0" smtClean="0"/>
              <a:t>Sample: </a:t>
            </a:r>
            <a:r>
              <a:rPr lang="en-US" dirty="0"/>
              <a:t>691 </a:t>
            </a:r>
            <a:r>
              <a:rPr lang="en-US" dirty="0" smtClean="0"/>
              <a:t>nurses, 618 </a:t>
            </a:r>
            <a:r>
              <a:rPr lang="en-US" dirty="0"/>
              <a:t>females (89</a:t>
            </a:r>
            <a:r>
              <a:rPr lang="en-US" dirty="0" smtClean="0"/>
              <a:t>%), age </a:t>
            </a:r>
            <a:r>
              <a:rPr lang="en-US" dirty="0"/>
              <a:t>33.66 years (SD=10 years</a:t>
            </a:r>
            <a:r>
              <a:rPr lang="en-US" dirty="0" smtClean="0"/>
              <a:t>), tenure</a:t>
            </a:r>
            <a:r>
              <a:rPr lang="en-US" dirty="0"/>
              <a:t>: 4.36 years (SD=6.06 years)</a:t>
            </a:r>
          </a:p>
          <a:p>
            <a:r>
              <a:rPr lang="en-US" dirty="0" smtClean="0"/>
              <a:t>Education: 465 BSN nurses (67%)</a:t>
            </a:r>
          </a:p>
          <a:p>
            <a:r>
              <a:rPr lang="en-US" dirty="0" smtClean="0"/>
              <a:t>BSN quality: 209 average (30%), 256 high (37%)</a:t>
            </a:r>
          </a:p>
          <a:p>
            <a:r>
              <a:rPr lang="en-US" dirty="0" smtClean="0"/>
              <a:t>BSN type: 288 RN-BSN (42%), 177 entry-BSN (25%)</a:t>
            </a:r>
          </a:p>
          <a:p>
            <a:r>
              <a:rPr lang="en-US" dirty="0" smtClean="0"/>
              <a:t>Productivity: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85966711"/>
              </p:ext>
            </p:extLst>
          </p:nvPr>
        </p:nvGraphicFramePr>
        <p:xfrm>
          <a:off x="1101140" y="4033819"/>
          <a:ext cx="9601198" cy="2253886"/>
        </p:xfrm>
        <a:graphic>
          <a:graphicData uri="http://schemas.openxmlformats.org/drawingml/2006/table">
            <a:tbl>
              <a:tblPr firstRow="1" bandRow="1">
                <a:tableStyleId>{5C22544A-7EE6-4342-B048-85BDC9FD1C3A}</a:tableStyleId>
              </a:tblPr>
              <a:tblGrid>
                <a:gridCol w="3363685"/>
                <a:gridCol w="2147207"/>
                <a:gridCol w="2147208"/>
                <a:gridCol w="1943098"/>
              </a:tblGrid>
              <a:tr h="399686">
                <a:tc>
                  <a:txBody>
                    <a:bodyPr/>
                    <a:lstStyle/>
                    <a:p>
                      <a:r>
                        <a:rPr lang="en-US" dirty="0" smtClean="0"/>
                        <a:t>Nurse</a:t>
                      </a:r>
                      <a:r>
                        <a:rPr lang="en-US" baseline="0" dirty="0" smtClean="0"/>
                        <a:t> p</a:t>
                      </a:r>
                      <a:r>
                        <a:rPr lang="en-US" dirty="0" smtClean="0"/>
                        <a:t>erformance tier: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232 (33.5%)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 231 (33.5%)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Third,</a:t>
                      </a:r>
                      <a:r>
                        <a:rPr lang="en-US" baseline="0" dirty="0" smtClean="0"/>
                        <a:t> 228</a:t>
                      </a:r>
                      <a:r>
                        <a:rPr lang="en-US" dirty="0" smtClean="0"/>
                        <a:t> (33.0%)</a:t>
                      </a:r>
                      <a:endParaRPr lang="en-US" dirty="0"/>
                    </a:p>
                  </a:txBody>
                  <a:tcPr/>
                </a:tc>
              </a:tr>
              <a:tr h="370840">
                <a:tc>
                  <a:txBody>
                    <a:bodyPr/>
                    <a:lstStyle/>
                    <a:p>
                      <a:r>
                        <a:rPr lang="en-US" dirty="0" smtClean="0"/>
                        <a:t>RI</a:t>
                      </a:r>
                      <a:r>
                        <a:rPr lang="en-US" baseline="0" dirty="0" smtClean="0"/>
                        <a:t> change</a:t>
                      </a:r>
                      <a:endParaRPr lang="en-US" dirty="0"/>
                    </a:p>
                  </a:txBody>
                  <a:tcPr/>
                </a:tc>
                <a:tc>
                  <a:txBody>
                    <a:bodyPr/>
                    <a:lstStyle/>
                    <a:p>
                      <a:r>
                        <a:rPr lang="en-US" dirty="0" smtClean="0"/>
                        <a:t>4.9 (4.4-5.5)</a:t>
                      </a:r>
                      <a:endParaRPr lang="en-US" dirty="0"/>
                    </a:p>
                  </a:txBody>
                  <a:tcPr/>
                </a:tc>
                <a:tc>
                  <a:txBody>
                    <a:bodyPr/>
                    <a:lstStyle/>
                    <a:p>
                      <a:r>
                        <a:rPr lang="en-US" dirty="0" smtClean="0"/>
                        <a:t>2.7 (2.2-3.2)</a:t>
                      </a:r>
                      <a:endParaRPr lang="en-US" dirty="0"/>
                    </a:p>
                  </a:txBody>
                  <a:tcPr/>
                </a:tc>
                <a:tc>
                  <a:txBody>
                    <a:bodyPr/>
                    <a:lstStyle/>
                    <a:p>
                      <a:r>
                        <a:rPr lang="en-US" dirty="0" smtClean="0"/>
                        <a:t>-0.6</a:t>
                      </a:r>
                      <a:r>
                        <a:rPr lang="en-US" baseline="0" dirty="0" smtClean="0"/>
                        <a:t> (-1.5-0.3)</a:t>
                      </a:r>
                      <a:endParaRPr lang="en-US" dirty="0"/>
                    </a:p>
                  </a:txBody>
                  <a:tcPr/>
                </a:tc>
              </a:tr>
              <a:tr h="370840">
                <a:tc>
                  <a:txBody>
                    <a:bodyPr/>
                    <a:lstStyle/>
                    <a:p>
                      <a:r>
                        <a:rPr lang="en-US" dirty="0" smtClean="0"/>
                        <a:t>Unplanned 30-day</a:t>
                      </a:r>
                      <a:r>
                        <a:rPr lang="en-US" baseline="0" dirty="0" smtClean="0"/>
                        <a:t> readmission, %</a:t>
                      </a:r>
                      <a:endParaRPr lang="en-US" dirty="0"/>
                    </a:p>
                  </a:txBody>
                  <a:tcPr/>
                </a:tc>
                <a:tc>
                  <a:txBody>
                    <a:bodyPr/>
                    <a:lstStyle/>
                    <a:p>
                      <a:r>
                        <a:rPr lang="en-US" dirty="0" smtClean="0"/>
                        <a:t>15.9 (14.9-15.9)</a:t>
                      </a:r>
                      <a:endParaRPr lang="en-US" dirty="0"/>
                    </a:p>
                  </a:txBody>
                  <a:tcPr/>
                </a:tc>
                <a:tc>
                  <a:txBody>
                    <a:bodyPr/>
                    <a:lstStyle/>
                    <a:p>
                      <a:r>
                        <a:rPr lang="en-US" dirty="0" smtClean="0"/>
                        <a:t>16.8 (15.8-17.8)</a:t>
                      </a:r>
                      <a:endParaRPr lang="en-US" dirty="0"/>
                    </a:p>
                  </a:txBody>
                  <a:tcPr/>
                </a:tc>
                <a:tc>
                  <a:txBody>
                    <a:bodyPr/>
                    <a:lstStyle/>
                    <a:p>
                      <a:r>
                        <a:rPr lang="en-US" dirty="0" smtClean="0"/>
                        <a:t>18.5 (17.4-19.5)</a:t>
                      </a:r>
                      <a:endParaRPr lang="en-US" dirty="0"/>
                    </a:p>
                  </a:txBody>
                  <a:tcPr/>
                </a:tc>
              </a:tr>
              <a:tr h="370840">
                <a:tc>
                  <a:txBody>
                    <a:bodyPr/>
                    <a:lstStyle/>
                    <a:p>
                      <a:r>
                        <a:rPr lang="en-US" dirty="0" smtClean="0"/>
                        <a:t>Length of stay, days</a:t>
                      </a:r>
                      <a:endParaRPr lang="en-US" dirty="0"/>
                    </a:p>
                  </a:txBody>
                  <a:tcPr/>
                </a:tc>
                <a:tc>
                  <a:txBody>
                    <a:bodyPr/>
                    <a:lstStyle/>
                    <a:p>
                      <a:r>
                        <a:rPr lang="en-US" dirty="0" smtClean="0"/>
                        <a:t>13.3 (12.7-13.9)</a:t>
                      </a:r>
                      <a:endParaRPr lang="en-US" dirty="0"/>
                    </a:p>
                  </a:txBody>
                  <a:tcPr/>
                </a:tc>
                <a:tc>
                  <a:txBody>
                    <a:bodyPr/>
                    <a:lstStyle/>
                    <a:p>
                      <a:r>
                        <a:rPr lang="en-US" dirty="0" smtClean="0"/>
                        <a:t>11.3 (10.7-11.8)</a:t>
                      </a:r>
                      <a:endParaRPr lang="en-US" dirty="0"/>
                    </a:p>
                  </a:txBody>
                  <a:tcPr/>
                </a:tc>
                <a:tc>
                  <a:txBody>
                    <a:bodyPr/>
                    <a:lstStyle/>
                    <a:p>
                      <a:r>
                        <a:rPr lang="en-US" dirty="0" smtClean="0"/>
                        <a:t>13.2</a:t>
                      </a:r>
                      <a:r>
                        <a:rPr lang="en-US" baseline="0" dirty="0" smtClean="0"/>
                        <a:t> (12.4-13.9)</a:t>
                      </a:r>
                      <a:endParaRPr lang="en-US" dirty="0"/>
                    </a:p>
                  </a:txBody>
                  <a:tcPr/>
                </a:tc>
              </a:tr>
              <a:tr h="370840">
                <a:tc>
                  <a:txBody>
                    <a:bodyPr/>
                    <a:lstStyle/>
                    <a:p>
                      <a:r>
                        <a:rPr lang="en-US" dirty="0" smtClean="0"/>
                        <a:t>Cost,</a:t>
                      </a:r>
                      <a:r>
                        <a:rPr lang="en-US" baseline="0" dirty="0" smtClean="0"/>
                        <a:t> $1000</a:t>
                      </a:r>
                      <a:endParaRPr lang="en-US" dirty="0"/>
                    </a:p>
                  </a:txBody>
                  <a:tcPr/>
                </a:tc>
                <a:tc>
                  <a:txBody>
                    <a:bodyPr/>
                    <a:lstStyle/>
                    <a:p>
                      <a:r>
                        <a:rPr lang="en-US" dirty="0" smtClean="0"/>
                        <a:t>50.2 (46.5-53.0)</a:t>
                      </a:r>
                      <a:endParaRPr lang="en-US" dirty="0"/>
                    </a:p>
                  </a:txBody>
                  <a:tcPr/>
                </a:tc>
                <a:tc>
                  <a:txBody>
                    <a:bodyPr/>
                    <a:lstStyle/>
                    <a:p>
                      <a:r>
                        <a:rPr lang="en-US" dirty="0" smtClean="0"/>
                        <a:t>38.1 (35.1-41.0)</a:t>
                      </a:r>
                      <a:endParaRPr lang="en-US" dirty="0"/>
                    </a:p>
                  </a:txBody>
                  <a:tcPr/>
                </a:tc>
                <a:tc>
                  <a:txBody>
                    <a:bodyPr/>
                    <a:lstStyle/>
                    <a:p>
                      <a:r>
                        <a:rPr lang="en-US" dirty="0" smtClean="0"/>
                        <a:t>48.9 (45.3-52.4)</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 at admission </a:t>
                      </a:r>
                      <a:endParaRPr lang="en-US" dirty="0"/>
                    </a:p>
                  </a:txBody>
                  <a:tcPr/>
                </a:tc>
                <a:tc>
                  <a:txBody>
                    <a:bodyPr/>
                    <a:lstStyle/>
                    <a:p>
                      <a:r>
                        <a:rPr lang="en-US" dirty="0" smtClean="0"/>
                        <a:t>65.7 (64.6-66.7)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70.4 (69.4-71.4)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69.8 (68.5-71.2)</a:t>
                      </a:r>
                      <a:endParaRPr lang="en-US" dirty="0"/>
                    </a:p>
                  </a:txBody>
                  <a:tcPr/>
                </a:tc>
              </a:tr>
            </a:tbl>
          </a:graphicData>
        </a:graphic>
      </p:graphicFrame>
    </p:spTree>
    <p:extLst>
      <p:ext uri="{BB962C8B-B14F-4D97-AF65-F5344CB8AC3E}">
        <p14:creationId xmlns:p14="http://schemas.microsoft.com/office/powerpoint/2010/main" val="3310002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Quality of the BSN program</a:t>
            </a:r>
            <a:endParaRPr lang="en-US" dirty="0"/>
          </a:p>
        </p:txBody>
      </p:sp>
      <p:graphicFrame>
        <p:nvGraphicFramePr>
          <p:cNvPr id="6" name="Chart 5"/>
          <p:cNvGraphicFramePr/>
          <p:nvPr>
            <p:extLst>
              <p:ext uri="{D42A27DB-BD31-4B8C-83A1-F6EECF244321}">
                <p14:modId xmlns:p14="http://schemas.microsoft.com/office/powerpoint/2010/main" val="2716743562"/>
              </p:ext>
            </p:extLst>
          </p:nvPr>
        </p:nvGraphicFramePr>
        <p:xfrm>
          <a:off x="766356" y="1888423"/>
          <a:ext cx="4049484" cy="422365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4106487" y="2701636"/>
            <a:ext cx="0" cy="606828"/>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59877" y="2634788"/>
            <a:ext cx="0" cy="540326"/>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75265" y="2473037"/>
            <a:ext cx="0" cy="671944"/>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37658" y="2930236"/>
            <a:ext cx="0" cy="606828"/>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87040" y="2369128"/>
            <a:ext cx="0" cy="67333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53048" y="2165119"/>
            <a:ext cx="0" cy="735676"/>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90502" y="2207030"/>
            <a:ext cx="0" cy="606828"/>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59281" y="2619203"/>
            <a:ext cx="0" cy="563185"/>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05891" y="3042458"/>
            <a:ext cx="0" cy="532013"/>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490093526"/>
              </p:ext>
            </p:extLst>
          </p:nvPr>
        </p:nvGraphicFramePr>
        <p:xfrm>
          <a:off x="5334471" y="1763688"/>
          <a:ext cx="5976870" cy="2100339"/>
        </p:xfrm>
        <a:graphic>
          <a:graphicData uri="http://schemas.openxmlformats.org/drawingml/2006/table">
            <a:tbl>
              <a:tblPr firstRow="1" bandRow="1">
                <a:tableStyleId>{5C22544A-7EE6-4342-B048-85BDC9FD1C3A}</a:tableStyleId>
              </a:tblPr>
              <a:tblGrid>
                <a:gridCol w="1961824"/>
                <a:gridCol w="1483811"/>
                <a:gridCol w="1427584"/>
                <a:gridCol w="1103651"/>
              </a:tblGrid>
              <a:tr h="0">
                <a:tc>
                  <a:txBody>
                    <a:bodyPr/>
                    <a:lstStyle/>
                    <a:p>
                      <a:endParaRPr lang="en-US" dirty="0"/>
                    </a:p>
                  </a:txBody>
                  <a:tcPr/>
                </a:tc>
                <a:tc>
                  <a:txBody>
                    <a:bodyPr/>
                    <a:lstStyle/>
                    <a:p>
                      <a:pPr algn="ctr"/>
                      <a:r>
                        <a:rPr lang="en-US" dirty="0" smtClean="0"/>
                        <a:t>Tier 1</a:t>
                      </a:r>
                      <a:endParaRPr lang="en-US" dirty="0"/>
                    </a:p>
                  </a:txBody>
                  <a:tcPr/>
                </a:tc>
                <a:tc>
                  <a:txBody>
                    <a:bodyPr/>
                    <a:lstStyle/>
                    <a:p>
                      <a:pPr algn="ctr"/>
                      <a:r>
                        <a:rPr lang="en-US" dirty="0" smtClean="0"/>
                        <a:t>Tier 2</a:t>
                      </a:r>
                    </a:p>
                    <a:p>
                      <a:pPr algn="ctr"/>
                      <a:r>
                        <a:rPr lang="en-US" dirty="0" smtClean="0"/>
                        <a:t>(base)</a:t>
                      </a:r>
                      <a:endParaRPr lang="en-US" dirty="0"/>
                    </a:p>
                  </a:txBody>
                  <a:tcPr/>
                </a:tc>
                <a:tc>
                  <a:txBody>
                    <a:bodyPr/>
                    <a:lstStyle/>
                    <a:p>
                      <a:pPr algn="ctr"/>
                      <a:r>
                        <a:rPr lang="en-US" dirty="0" smtClean="0"/>
                        <a:t>Tier 3</a:t>
                      </a:r>
                      <a:endParaRPr lang="en-US" dirty="0"/>
                    </a:p>
                  </a:txBody>
                  <a:tcPr/>
                </a:tc>
              </a:tr>
              <a:tr h="423939">
                <a:tc>
                  <a:txBody>
                    <a:bodyPr/>
                    <a:lstStyle/>
                    <a:p>
                      <a:r>
                        <a:rPr lang="en-US" dirty="0" smtClean="0"/>
                        <a:t>High-Quality BSN</a:t>
                      </a:r>
                      <a:endParaRPr lang="en-US" dirty="0"/>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400" dirty="0" smtClean="0"/>
                        <a:t>3.177**</a:t>
                      </a:r>
                    </a:p>
                    <a:p>
                      <a:pPr algn="ctr"/>
                      <a:r>
                        <a:rPr lang="en-US" sz="1400" dirty="0" smtClean="0"/>
                        <a:t>(p&lt;0.001)</a:t>
                      </a:r>
                      <a:endParaRPr lang="en-US" sz="1400" dirty="0"/>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400" dirty="0" smtClean="0"/>
                        <a:t>-</a:t>
                      </a:r>
                      <a:endParaRPr lang="en-US" sz="1400" dirty="0"/>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400" dirty="0" smtClean="0"/>
                        <a:t>1.187</a:t>
                      </a:r>
                    </a:p>
                    <a:p>
                      <a:pPr algn="ctr"/>
                      <a:r>
                        <a:rPr lang="en-US" sz="1400" dirty="0" smtClean="0"/>
                        <a:t>(p=0.29)</a:t>
                      </a:r>
                      <a:endParaRPr lang="en-US" sz="1400" dirty="0"/>
                    </a:p>
                  </a:txBody>
                  <a:tcPr>
                    <a:lnL w="12700" cmpd="sng">
                      <a:noFill/>
                    </a:lnL>
                    <a:lnR w="12700" cmpd="sng">
                      <a:noFill/>
                    </a:lnR>
                    <a:lnB w="12700" cmpd="sng">
                      <a:noFill/>
                    </a:lnB>
                    <a:lnTlToBr w="12700" cmpd="sng">
                      <a:noFill/>
                      <a:prstDash val="solid"/>
                    </a:lnTlToBr>
                    <a:lnBlToTr w="12700" cmpd="sng">
                      <a:noFill/>
                      <a:prstDash val="solid"/>
                    </a:lnBlToTr>
                  </a:tcPr>
                </a:tc>
              </a:tr>
              <a:tr h="423939">
                <a:tc>
                  <a:txBody>
                    <a:bodyPr/>
                    <a:lstStyle/>
                    <a:p>
                      <a:r>
                        <a:rPr lang="en-US" dirty="0" smtClean="0"/>
                        <a:t>Avg-</a:t>
                      </a:r>
                      <a:r>
                        <a:rPr lang="en-US" baseline="0" dirty="0" smtClean="0"/>
                        <a:t>Quality BSN</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1.730*</a:t>
                      </a:r>
                    </a:p>
                    <a:p>
                      <a:pPr algn="ctr"/>
                      <a:r>
                        <a:rPr lang="en-US" sz="1400" dirty="0" smtClean="0"/>
                        <a:t>(p=0.05)</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0.891</a:t>
                      </a:r>
                    </a:p>
                    <a:p>
                      <a:pPr algn="ctr"/>
                      <a:r>
                        <a:rPr lang="en-US" sz="1400" dirty="0" smtClean="0"/>
                        <a:t>(p=0.35)</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939">
                <a:tc>
                  <a:txBody>
                    <a:bodyPr/>
                    <a:lstStyle/>
                    <a:p>
                      <a:r>
                        <a:rPr lang="en-US" dirty="0" smtClean="0"/>
                        <a:t>No BSN</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ref</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ref</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5402425" y="3928187"/>
            <a:ext cx="5654351" cy="2739211"/>
          </a:xfrm>
          <a:prstGeom prst="rect">
            <a:avLst/>
          </a:prstGeom>
          <a:noFill/>
        </p:spPr>
        <p:txBody>
          <a:bodyPr wrap="square" rtlCol="0">
            <a:spAutoFit/>
          </a:bodyPr>
          <a:lstStyle/>
          <a:p>
            <a:r>
              <a:rPr lang="en-US" dirty="0" smtClean="0"/>
              <a:t>Hypothesis 1: </a:t>
            </a:r>
          </a:p>
          <a:p>
            <a:r>
              <a:rPr lang="en-US" dirty="0" smtClean="0"/>
              <a:t>1.A. a</a:t>
            </a:r>
            <a:r>
              <a:rPr lang="en-US" baseline="-25000" dirty="0" smtClean="0"/>
              <a:t>1</a:t>
            </a:r>
            <a:r>
              <a:rPr lang="en-US" dirty="0" smtClean="0"/>
              <a:t> = 1.730 , supported</a:t>
            </a:r>
          </a:p>
          <a:p>
            <a:r>
              <a:rPr lang="en-US" dirty="0" smtClean="0"/>
              <a:t>1.B. a</a:t>
            </a:r>
            <a:r>
              <a:rPr lang="en-US" baseline="-25000" dirty="0" smtClean="0"/>
              <a:t>2</a:t>
            </a:r>
            <a:r>
              <a:rPr lang="en-US" dirty="0" smtClean="0"/>
              <a:t> </a:t>
            </a:r>
            <a:r>
              <a:rPr lang="en-US" dirty="0"/>
              <a:t>= </a:t>
            </a:r>
            <a:r>
              <a:rPr lang="en-US" dirty="0" smtClean="0"/>
              <a:t>3.177 </a:t>
            </a:r>
            <a:r>
              <a:rPr lang="en-US" dirty="0"/>
              <a:t>, </a:t>
            </a:r>
            <a:r>
              <a:rPr lang="en-US" dirty="0" smtClean="0"/>
              <a:t>supported</a:t>
            </a:r>
          </a:p>
          <a:p>
            <a:r>
              <a:rPr lang="en-US" dirty="0" smtClean="0"/>
              <a:t>1.C. a</a:t>
            </a:r>
            <a:r>
              <a:rPr lang="en-US" baseline="-25000" dirty="0" smtClean="0"/>
              <a:t>2</a:t>
            </a:r>
            <a:r>
              <a:rPr lang="en-US" dirty="0" smtClean="0"/>
              <a:t> &gt;  a</a:t>
            </a:r>
            <a:r>
              <a:rPr lang="en-US" baseline="-25000" dirty="0" smtClean="0"/>
              <a:t>1</a:t>
            </a:r>
            <a:r>
              <a:rPr lang="en-US" dirty="0" smtClean="0"/>
              <a:t>, supported at p=0.025 (not in table)</a:t>
            </a:r>
            <a:endParaRPr lang="en-US" dirty="0"/>
          </a:p>
          <a:p>
            <a:endParaRPr lang="en-US" sz="1000" dirty="0" smtClean="0"/>
          </a:p>
          <a:p>
            <a:r>
              <a:rPr lang="en-US" dirty="0"/>
              <a:t>Hypothesis </a:t>
            </a:r>
            <a:r>
              <a:rPr lang="en-US" dirty="0" smtClean="0"/>
              <a:t>2: </a:t>
            </a:r>
            <a:endParaRPr lang="en-US" dirty="0"/>
          </a:p>
          <a:p>
            <a:r>
              <a:rPr lang="en-US" dirty="0" smtClean="0"/>
              <a:t>2.A</a:t>
            </a:r>
            <a:r>
              <a:rPr lang="en-US" dirty="0"/>
              <a:t>. </a:t>
            </a:r>
            <a:r>
              <a:rPr lang="en-US" dirty="0" smtClean="0"/>
              <a:t>b</a:t>
            </a:r>
            <a:r>
              <a:rPr lang="en-US" baseline="-25000" dirty="0" smtClean="0"/>
              <a:t>1</a:t>
            </a:r>
            <a:r>
              <a:rPr lang="en-US" dirty="0" smtClean="0"/>
              <a:t> </a:t>
            </a:r>
            <a:r>
              <a:rPr lang="en-US" dirty="0"/>
              <a:t>= </a:t>
            </a:r>
            <a:r>
              <a:rPr lang="en-US" dirty="0" smtClean="0"/>
              <a:t>0.891 , not supported</a:t>
            </a:r>
            <a:endParaRPr lang="en-US" dirty="0"/>
          </a:p>
          <a:p>
            <a:r>
              <a:rPr lang="en-US" dirty="0" smtClean="0"/>
              <a:t>2.B</a:t>
            </a:r>
            <a:r>
              <a:rPr lang="en-US" dirty="0"/>
              <a:t>. </a:t>
            </a:r>
            <a:r>
              <a:rPr lang="en-US" dirty="0" smtClean="0"/>
              <a:t>b</a:t>
            </a:r>
            <a:r>
              <a:rPr lang="en-US" baseline="-25000" dirty="0" smtClean="0"/>
              <a:t>2</a:t>
            </a:r>
            <a:r>
              <a:rPr lang="en-US" dirty="0" smtClean="0"/>
              <a:t> </a:t>
            </a:r>
            <a:r>
              <a:rPr lang="en-US" dirty="0"/>
              <a:t>= </a:t>
            </a:r>
            <a:r>
              <a:rPr lang="en-US" dirty="0" smtClean="0"/>
              <a:t>1.187 , not supported</a:t>
            </a:r>
            <a:endParaRPr lang="en-US" dirty="0"/>
          </a:p>
          <a:p>
            <a:r>
              <a:rPr lang="en-US" dirty="0" smtClean="0"/>
              <a:t>2.C</a:t>
            </a:r>
            <a:r>
              <a:rPr lang="en-US" dirty="0"/>
              <a:t>. </a:t>
            </a:r>
            <a:r>
              <a:rPr lang="en-US" dirty="0" smtClean="0"/>
              <a:t>b</a:t>
            </a:r>
            <a:r>
              <a:rPr lang="en-US" baseline="-25000" dirty="0" smtClean="0"/>
              <a:t>2</a:t>
            </a:r>
            <a:r>
              <a:rPr lang="en-US" dirty="0" smtClean="0"/>
              <a:t> &lt;  b</a:t>
            </a:r>
            <a:r>
              <a:rPr lang="en-US" baseline="-25000" dirty="0" smtClean="0"/>
              <a:t>1</a:t>
            </a:r>
            <a:r>
              <a:rPr lang="en-US" dirty="0"/>
              <a:t>, </a:t>
            </a:r>
            <a:r>
              <a:rPr lang="en-US" dirty="0" smtClean="0"/>
              <a:t>not supported</a:t>
            </a:r>
            <a:endParaRPr lang="en-US" dirty="0"/>
          </a:p>
          <a:p>
            <a:endParaRPr lang="en-US" dirty="0"/>
          </a:p>
        </p:txBody>
      </p:sp>
    </p:spTree>
    <p:extLst>
      <p:ext uri="{BB962C8B-B14F-4D97-AF65-F5344CB8AC3E}">
        <p14:creationId xmlns:p14="http://schemas.microsoft.com/office/powerpoint/2010/main" val="276713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Type of BSN program</a:t>
            </a:r>
            <a:endParaRPr lang="en-US" dirty="0"/>
          </a:p>
        </p:txBody>
      </p:sp>
      <p:graphicFrame>
        <p:nvGraphicFramePr>
          <p:cNvPr id="7" name="Chart 6"/>
          <p:cNvGraphicFramePr/>
          <p:nvPr>
            <p:extLst>
              <p:ext uri="{D42A27DB-BD31-4B8C-83A1-F6EECF244321}">
                <p14:modId xmlns:p14="http://schemas.microsoft.com/office/powerpoint/2010/main" val="3087930388"/>
              </p:ext>
            </p:extLst>
          </p:nvPr>
        </p:nvGraphicFramePr>
        <p:xfrm>
          <a:off x="495253" y="1885848"/>
          <a:ext cx="4334441" cy="4223659"/>
        </p:xfrm>
        <a:graphic>
          <a:graphicData uri="http://schemas.openxmlformats.org/drawingml/2006/chart">
            <c:chart xmlns:c="http://schemas.openxmlformats.org/drawingml/2006/chart" xmlns:r="http://schemas.openxmlformats.org/officeDocument/2006/relationships" r:id="rId2"/>
          </a:graphicData>
        </a:graphic>
      </p:graphicFrame>
      <p:cxnSp>
        <p:nvCxnSpPr>
          <p:cNvPr id="31" name="Straight Connector 30"/>
          <p:cNvCxnSpPr/>
          <p:nvPr/>
        </p:nvCxnSpPr>
        <p:spPr>
          <a:xfrm>
            <a:off x="3834939" y="2360815"/>
            <a:ext cx="0" cy="606828"/>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84319" y="2895946"/>
            <a:ext cx="0" cy="559029"/>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6953" y="2399608"/>
            <a:ext cx="0" cy="665017"/>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79716" y="2842952"/>
            <a:ext cx="0" cy="756457"/>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03913" y="2537459"/>
            <a:ext cx="0" cy="653241"/>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44982" y="2211186"/>
            <a:ext cx="0" cy="756457"/>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49434" y="2424547"/>
            <a:ext cx="0" cy="604054"/>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40379" y="2269375"/>
            <a:ext cx="0" cy="606828"/>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23011" y="3064625"/>
            <a:ext cx="0" cy="551409"/>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3258450879"/>
              </p:ext>
            </p:extLst>
          </p:nvPr>
        </p:nvGraphicFramePr>
        <p:xfrm>
          <a:off x="5334471" y="1763688"/>
          <a:ext cx="5976870" cy="2100339"/>
        </p:xfrm>
        <a:graphic>
          <a:graphicData uri="http://schemas.openxmlformats.org/drawingml/2006/table">
            <a:tbl>
              <a:tblPr firstRow="1" bandRow="1">
                <a:tableStyleId>{5C22544A-7EE6-4342-B048-85BDC9FD1C3A}</a:tableStyleId>
              </a:tblPr>
              <a:tblGrid>
                <a:gridCol w="1961824"/>
                <a:gridCol w="1483811"/>
                <a:gridCol w="1427584"/>
                <a:gridCol w="1103651"/>
              </a:tblGrid>
              <a:tr h="0">
                <a:tc>
                  <a:txBody>
                    <a:bodyPr/>
                    <a:lstStyle/>
                    <a:p>
                      <a:endParaRPr lang="en-US" dirty="0"/>
                    </a:p>
                  </a:txBody>
                  <a:tcPr/>
                </a:tc>
                <a:tc>
                  <a:txBody>
                    <a:bodyPr/>
                    <a:lstStyle/>
                    <a:p>
                      <a:pPr algn="ctr"/>
                      <a:r>
                        <a:rPr lang="en-US" dirty="0" smtClean="0"/>
                        <a:t>Tier 1</a:t>
                      </a:r>
                      <a:endParaRPr lang="en-US" dirty="0"/>
                    </a:p>
                  </a:txBody>
                  <a:tcPr/>
                </a:tc>
                <a:tc>
                  <a:txBody>
                    <a:bodyPr/>
                    <a:lstStyle/>
                    <a:p>
                      <a:pPr algn="ctr"/>
                      <a:r>
                        <a:rPr lang="en-US" dirty="0" smtClean="0"/>
                        <a:t>Tier 2</a:t>
                      </a:r>
                    </a:p>
                    <a:p>
                      <a:pPr algn="ctr"/>
                      <a:r>
                        <a:rPr lang="en-US" dirty="0" smtClean="0"/>
                        <a:t>(base)</a:t>
                      </a:r>
                      <a:endParaRPr lang="en-US" dirty="0"/>
                    </a:p>
                  </a:txBody>
                  <a:tcPr/>
                </a:tc>
                <a:tc>
                  <a:txBody>
                    <a:bodyPr/>
                    <a:lstStyle/>
                    <a:p>
                      <a:pPr algn="ctr"/>
                      <a:r>
                        <a:rPr lang="en-US" dirty="0" smtClean="0"/>
                        <a:t>Tier 3</a:t>
                      </a:r>
                      <a:endParaRPr lang="en-US" dirty="0"/>
                    </a:p>
                  </a:txBody>
                  <a:tcPr/>
                </a:tc>
              </a:tr>
              <a:tr h="423939">
                <a:tc>
                  <a:txBody>
                    <a:bodyPr/>
                    <a:lstStyle/>
                    <a:p>
                      <a:r>
                        <a:rPr lang="en-US" dirty="0" smtClean="0"/>
                        <a:t>RN-BSN</a:t>
                      </a:r>
                      <a:endParaRPr lang="en-US" dirty="0"/>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400" dirty="0" smtClean="0"/>
                        <a:t>2.397**</a:t>
                      </a:r>
                    </a:p>
                    <a:p>
                      <a:pPr algn="ctr"/>
                      <a:r>
                        <a:rPr lang="en-US" sz="1400" dirty="0" smtClean="0"/>
                        <a:t>(p=0.005)</a:t>
                      </a:r>
                      <a:endParaRPr lang="en-US" sz="1400" dirty="0"/>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400" dirty="0" smtClean="0"/>
                        <a:t>-</a:t>
                      </a:r>
                      <a:endParaRPr lang="en-US" sz="1400" dirty="0"/>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400" dirty="0" smtClean="0"/>
                        <a:t>0.752</a:t>
                      </a:r>
                    </a:p>
                    <a:p>
                      <a:pPr algn="ctr"/>
                      <a:r>
                        <a:rPr lang="en-US" sz="1400" dirty="0" smtClean="0"/>
                        <a:t>(p=0.178)</a:t>
                      </a:r>
                      <a:endParaRPr lang="en-US" sz="1400" dirty="0"/>
                    </a:p>
                  </a:txBody>
                  <a:tcPr>
                    <a:lnL w="12700" cmpd="sng">
                      <a:noFill/>
                    </a:lnL>
                    <a:lnR w="12700" cmpd="sng">
                      <a:noFill/>
                    </a:lnR>
                    <a:lnB w="12700" cmpd="sng">
                      <a:noFill/>
                    </a:lnB>
                    <a:lnTlToBr w="12700" cmpd="sng">
                      <a:noFill/>
                      <a:prstDash val="solid"/>
                    </a:lnTlToBr>
                    <a:lnBlToTr w="12700" cmpd="sng">
                      <a:noFill/>
                      <a:prstDash val="solid"/>
                    </a:lnBlToTr>
                  </a:tcPr>
                </a:tc>
              </a:tr>
              <a:tr h="423939">
                <a:tc>
                  <a:txBody>
                    <a:bodyPr/>
                    <a:lstStyle/>
                    <a:p>
                      <a:r>
                        <a:rPr lang="en-US" dirty="0" smtClean="0"/>
                        <a:t>Entry-BSN</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2.350**</a:t>
                      </a:r>
                    </a:p>
                    <a:p>
                      <a:pPr algn="ctr"/>
                      <a:r>
                        <a:rPr lang="en-US" sz="1400" dirty="0" smtClean="0"/>
                        <a:t>(p=0.008)</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1.432</a:t>
                      </a:r>
                    </a:p>
                    <a:p>
                      <a:pPr algn="ctr"/>
                      <a:r>
                        <a:rPr lang="en-US" sz="1400" dirty="0" smtClean="0"/>
                        <a:t>(p=0.125)</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939">
                <a:tc>
                  <a:txBody>
                    <a:bodyPr/>
                    <a:lstStyle/>
                    <a:p>
                      <a:r>
                        <a:rPr lang="en-US" dirty="0" smtClean="0"/>
                        <a:t>No BSN</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ref</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ref</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TextBox 25"/>
          <p:cNvSpPr txBox="1"/>
          <p:nvPr/>
        </p:nvSpPr>
        <p:spPr>
          <a:xfrm>
            <a:off x="5402425" y="3928187"/>
            <a:ext cx="5654351" cy="2739211"/>
          </a:xfrm>
          <a:prstGeom prst="rect">
            <a:avLst/>
          </a:prstGeom>
          <a:noFill/>
        </p:spPr>
        <p:txBody>
          <a:bodyPr wrap="square" rtlCol="0">
            <a:spAutoFit/>
          </a:bodyPr>
          <a:lstStyle/>
          <a:p>
            <a:r>
              <a:rPr lang="en-US" dirty="0" smtClean="0"/>
              <a:t>Hypothesis 3: </a:t>
            </a:r>
          </a:p>
          <a:p>
            <a:r>
              <a:rPr lang="en-US" dirty="0" smtClean="0"/>
              <a:t>3.A. a</a:t>
            </a:r>
            <a:r>
              <a:rPr lang="en-US" baseline="-25000" dirty="0" smtClean="0"/>
              <a:t>1</a:t>
            </a:r>
            <a:r>
              <a:rPr lang="en-US" dirty="0" smtClean="0"/>
              <a:t> = 2.350 , supported</a:t>
            </a:r>
          </a:p>
          <a:p>
            <a:r>
              <a:rPr lang="en-US" dirty="0" smtClean="0"/>
              <a:t>3.B. a</a:t>
            </a:r>
            <a:r>
              <a:rPr lang="en-US" baseline="-25000" dirty="0" smtClean="0"/>
              <a:t>2</a:t>
            </a:r>
            <a:r>
              <a:rPr lang="en-US" dirty="0" smtClean="0"/>
              <a:t> </a:t>
            </a:r>
            <a:r>
              <a:rPr lang="en-US" dirty="0"/>
              <a:t>= </a:t>
            </a:r>
            <a:r>
              <a:rPr lang="en-US" dirty="0" smtClean="0"/>
              <a:t>2.397 </a:t>
            </a:r>
            <a:r>
              <a:rPr lang="en-US" dirty="0"/>
              <a:t>, </a:t>
            </a:r>
            <a:r>
              <a:rPr lang="en-US" dirty="0" smtClean="0"/>
              <a:t>supported</a:t>
            </a:r>
          </a:p>
          <a:p>
            <a:r>
              <a:rPr lang="en-US" dirty="0" smtClean="0"/>
              <a:t>3.C. a</a:t>
            </a:r>
            <a:r>
              <a:rPr lang="en-US" baseline="-25000" dirty="0" smtClean="0"/>
              <a:t>2</a:t>
            </a:r>
            <a:r>
              <a:rPr lang="en-US" dirty="0" smtClean="0"/>
              <a:t> &gt;  a</a:t>
            </a:r>
            <a:r>
              <a:rPr lang="en-US" baseline="-25000" dirty="0" smtClean="0"/>
              <a:t>1</a:t>
            </a:r>
            <a:r>
              <a:rPr lang="en-US" dirty="0" smtClean="0"/>
              <a:t>, not supported, p=0.98</a:t>
            </a:r>
            <a:endParaRPr lang="en-US" dirty="0"/>
          </a:p>
          <a:p>
            <a:endParaRPr lang="en-US" sz="1000" dirty="0" smtClean="0"/>
          </a:p>
          <a:p>
            <a:r>
              <a:rPr lang="en-US" dirty="0"/>
              <a:t>Hypothesis </a:t>
            </a:r>
            <a:r>
              <a:rPr lang="en-US" dirty="0" smtClean="0"/>
              <a:t>4: </a:t>
            </a:r>
            <a:endParaRPr lang="en-US" dirty="0"/>
          </a:p>
          <a:p>
            <a:r>
              <a:rPr lang="en-US" dirty="0" smtClean="0"/>
              <a:t>4.A</a:t>
            </a:r>
            <a:r>
              <a:rPr lang="en-US" dirty="0"/>
              <a:t>. </a:t>
            </a:r>
            <a:r>
              <a:rPr lang="en-US" dirty="0" smtClean="0"/>
              <a:t>b</a:t>
            </a:r>
            <a:r>
              <a:rPr lang="en-US" baseline="-25000" dirty="0" smtClean="0"/>
              <a:t>1</a:t>
            </a:r>
            <a:r>
              <a:rPr lang="en-US" dirty="0" smtClean="0"/>
              <a:t> </a:t>
            </a:r>
            <a:r>
              <a:rPr lang="en-US" dirty="0"/>
              <a:t>= </a:t>
            </a:r>
            <a:r>
              <a:rPr lang="en-US" dirty="0" smtClean="0"/>
              <a:t>0.752 , not supported</a:t>
            </a:r>
            <a:endParaRPr lang="en-US" dirty="0"/>
          </a:p>
          <a:p>
            <a:r>
              <a:rPr lang="en-US" dirty="0" smtClean="0"/>
              <a:t>4.B</a:t>
            </a:r>
            <a:r>
              <a:rPr lang="en-US" dirty="0"/>
              <a:t>. </a:t>
            </a:r>
            <a:r>
              <a:rPr lang="en-US" dirty="0" smtClean="0"/>
              <a:t>b</a:t>
            </a:r>
            <a:r>
              <a:rPr lang="en-US" baseline="-25000" dirty="0" smtClean="0"/>
              <a:t>2</a:t>
            </a:r>
            <a:r>
              <a:rPr lang="en-US" dirty="0" smtClean="0"/>
              <a:t> </a:t>
            </a:r>
            <a:r>
              <a:rPr lang="en-US" dirty="0"/>
              <a:t>= </a:t>
            </a:r>
            <a:r>
              <a:rPr lang="en-US" dirty="0" smtClean="0"/>
              <a:t>1.432 , not supported</a:t>
            </a:r>
            <a:endParaRPr lang="en-US" dirty="0"/>
          </a:p>
          <a:p>
            <a:r>
              <a:rPr lang="en-US" dirty="0" smtClean="0"/>
              <a:t>4.C</a:t>
            </a:r>
            <a:r>
              <a:rPr lang="en-US" dirty="0"/>
              <a:t>. </a:t>
            </a:r>
            <a:r>
              <a:rPr lang="en-US" dirty="0" smtClean="0"/>
              <a:t>b</a:t>
            </a:r>
            <a:r>
              <a:rPr lang="en-US" baseline="-25000" dirty="0" smtClean="0"/>
              <a:t>2</a:t>
            </a:r>
            <a:r>
              <a:rPr lang="en-US" dirty="0" smtClean="0"/>
              <a:t> &lt;  b</a:t>
            </a:r>
            <a:r>
              <a:rPr lang="en-US" baseline="-25000" dirty="0" smtClean="0"/>
              <a:t>1</a:t>
            </a:r>
            <a:r>
              <a:rPr lang="en-US" dirty="0"/>
              <a:t>, </a:t>
            </a:r>
            <a:r>
              <a:rPr lang="en-US" dirty="0" smtClean="0"/>
              <a:t>not supported</a:t>
            </a:r>
            <a:endParaRPr lang="en-US" dirty="0"/>
          </a:p>
          <a:p>
            <a:endParaRPr lang="en-US" dirty="0"/>
          </a:p>
        </p:txBody>
      </p:sp>
    </p:spTree>
    <p:extLst>
      <p:ext uri="{BB962C8B-B14F-4D97-AF65-F5344CB8AC3E}">
        <p14:creationId xmlns:p14="http://schemas.microsoft.com/office/powerpoint/2010/main" val="478529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078619" y="1733765"/>
            <a:ext cx="10058400" cy="4452429"/>
          </a:xfrm>
        </p:spPr>
        <p:txBody>
          <a:bodyPr>
            <a:normAutofit fontScale="92500" lnSpcReduction="20000"/>
          </a:bodyPr>
          <a:lstStyle/>
          <a:p>
            <a:r>
              <a:rPr lang="en-US" b="1" dirty="0" smtClean="0"/>
              <a:t>1) Having a BSN is strongly and positively associated with being in the top performance tier, regardless of the type of the BSN (RN-BSN vs Entry-BSN) or the quality of the program (Ranked vs non-ranked).</a:t>
            </a:r>
          </a:p>
          <a:p>
            <a:r>
              <a:rPr lang="en-US" sz="1900" i="1" dirty="0" smtClean="0">
                <a:sym typeface="Wingdings" panose="05000000000000000000" pitchFamily="2" charset="2"/>
              </a:rPr>
              <a:t> </a:t>
            </a:r>
            <a:r>
              <a:rPr lang="en-US" sz="1900" i="1" dirty="0" smtClean="0"/>
              <a:t>Federal</a:t>
            </a:r>
            <a:r>
              <a:rPr lang="en-US" sz="1900" i="1" dirty="0"/>
              <a:t>, state, and health systems initiatives to build a BSN-educated workforce</a:t>
            </a:r>
            <a:r>
              <a:rPr lang="en-US" sz="1900" dirty="0"/>
              <a:t>.</a:t>
            </a:r>
          </a:p>
          <a:p>
            <a:r>
              <a:rPr lang="en-US" b="1" dirty="0" smtClean="0"/>
              <a:t>2) BSNs from high-quality programs add significantly more value than BSN from non-ranked programs. </a:t>
            </a:r>
          </a:p>
          <a:p>
            <a:r>
              <a:rPr lang="en-US" dirty="0" smtClean="0">
                <a:sym typeface="Wingdings" panose="05000000000000000000" pitchFamily="2" charset="2"/>
              </a:rPr>
              <a:t> </a:t>
            </a:r>
            <a:r>
              <a:rPr lang="en-US" sz="1900" i="1" dirty="0" smtClean="0">
                <a:sym typeface="Wingdings" panose="05000000000000000000" pitchFamily="2" charset="2"/>
              </a:rPr>
              <a:t>transitioning to the 80% BSN target could dilute the value of BSN if not accompanied by improved access to high-quality education through state and federal tuition assistance programs</a:t>
            </a:r>
            <a:endParaRPr lang="en-US" sz="1900" i="1" dirty="0" smtClean="0"/>
          </a:p>
          <a:p>
            <a:r>
              <a:rPr lang="en-US" b="1" dirty="0" smtClean="0"/>
              <a:t>3) The value of a BSN does not depend on the type of the program (Entry-level vs. RN-BSN)</a:t>
            </a:r>
          </a:p>
          <a:p>
            <a:r>
              <a:rPr lang="en-US" dirty="0" smtClean="0">
                <a:sym typeface="Wingdings" panose="05000000000000000000" pitchFamily="2" charset="2"/>
              </a:rPr>
              <a:t> </a:t>
            </a:r>
            <a:r>
              <a:rPr lang="en-US" sz="1900" i="1" dirty="0" smtClean="0">
                <a:sym typeface="Wingdings" panose="05000000000000000000" pitchFamily="2" charset="2"/>
              </a:rPr>
              <a:t>Preferential hiring of new BSNs and supporting RN-BSN transitions for the existing non-BSN nurses are both key to achieving the 80% BSN target</a:t>
            </a:r>
            <a:endParaRPr lang="en-US" sz="1900" i="1" dirty="0"/>
          </a:p>
          <a:p>
            <a:r>
              <a:rPr lang="en-US" b="1" dirty="0" smtClean="0"/>
              <a:t>4) Being in the bottom tier is not associated with the education level, quality of the program, or type of the program.</a:t>
            </a:r>
          </a:p>
          <a:p>
            <a:r>
              <a:rPr lang="en-US" dirty="0" smtClean="0">
                <a:sym typeface="Wingdings" panose="05000000000000000000" pitchFamily="2" charset="2"/>
              </a:rPr>
              <a:t> </a:t>
            </a:r>
            <a:r>
              <a:rPr lang="en-US" sz="1900" dirty="0" smtClean="0">
                <a:sym typeface="Wingdings" panose="05000000000000000000" pitchFamily="2" charset="2"/>
              </a:rPr>
              <a:t>Education does safeguard against low individual productivity. </a:t>
            </a:r>
            <a:endParaRPr lang="en-US" sz="1900" dirty="0" smtClean="0"/>
          </a:p>
        </p:txBody>
      </p:sp>
    </p:spTree>
    <p:extLst>
      <p:ext uri="{BB962C8B-B14F-4D97-AF65-F5344CB8AC3E}">
        <p14:creationId xmlns:p14="http://schemas.microsoft.com/office/powerpoint/2010/main" val="28449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1097280" y="1761757"/>
            <a:ext cx="10058400" cy="4751010"/>
          </a:xfrm>
        </p:spPr>
        <p:txBody>
          <a:bodyPr>
            <a:normAutofit/>
          </a:bodyPr>
          <a:lstStyle/>
          <a:p>
            <a:r>
              <a:rPr lang="en-US" dirty="0" smtClean="0"/>
              <a:t>1) Threats to generalizability </a:t>
            </a:r>
          </a:p>
          <a:p>
            <a:pPr lvl="1"/>
            <a:r>
              <a:rPr lang="en-US" dirty="0" smtClean="0"/>
              <a:t>Single large Magnet teaching facility with a high proportion of BSN-prepared nurses</a:t>
            </a:r>
          </a:p>
          <a:p>
            <a:r>
              <a:rPr lang="en-US" dirty="0" smtClean="0"/>
              <a:t>2) </a:t>
            </a:r>
            <a:r>
              <a:rPr lang="en-US" dirty="0"/>
              <a:t>S</a:t>
            </a:r>
            <a:r>
              <a:rPr lang="en-US" dirty="0" smtClean="0"/>
              <a:t>ample size powered for large effect sizes only. </a:t>
            </a:r>
          </a:p>
          <a:p>
            <a:r>
              <a:rPr lang="en-US" dirty="0" smtClean="0"/>
              <a:t>3) Measurement error</a:t>
            </a:r>
          </a:p>
          <a:p>
            <a:pPr lvl="1"/>
            <a:r>
              <a:rPr lang="en-US" dirty="0" smtClean="0"/>
              <a:t>US News and World report ranking does not capture all aspects of quality. Non-ranked programs and community colleges may provide high quality BSN education. This will attenuate (bias to down) the results in the quality of BSN analysis. </a:t>
            </a:r>
          </a:p>
          <a:p>
            <a:pPr lvl="1"/>
            <a:r>
              <a:rPr lang="en-US" dirty="0" smtClean="0"/>
              <a:t>Type of the program is ascertained from date of employment. Some nurses may have transitioned from an ADN to a BSN prior to employment but would be coded as entry BSNs in this analysis, biasing estimates of productivity differences down. </a:t>
            </a:r>
          </a:p>
          <a:p>
            <a:pPr lvl="1"/>
            <a:r>
              <a:rPr lang="en-US" dirty="0" smtClean="0"/>
              <a:t>Experience as an RN was not available in the data. Controlling for age and hospital tenure may not fully control for differences in experiences as an RN among the study nurses, further contributing to non-significant findings in the RN-BSN vs. Entry-BSN analysis. </a:t>
            </a:r>
          </a:p>
          <a:p>
            <a:pPr lvl="1"/>
            <a:endParaRPr lang="en-US" sz="1400" dirty="0" smtClean="0"/>
          </a:p>
          <a:p>
            <a:pPr marL="201168" lvl="1" indent="0">
              <a:buNone/>
            </a:pPr>
            <a:r>
              <a:rPr lang="en-US" b="1" dirty="0" smtClean="0"/>
              <a:t>Large, multi-site studies are needed to confirm and extend the results of this study. </a:t>
            </a:r>
          </a:p>
          <a:p>
            <a:pPr lvl="1"/>
            <a:endParaRPr lang="en-US" dirty="0"/>
          </a:p>
        </p:txBody>
      </p:sp>
    </p:spTree>
    <p:extLst>
      <p:ext uri="{BB962C8B-B14F-4D97-AF65-F5344CB8AC3E}">
        <p14:creationId xmlns:p14="http://schemas.microsoft.com/office/powerpoint/2010/main" val="198836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Federal, state, and health systems initiatives to build a BSN-educated workforce.</a:t>
            </a:r>
          </a:p>
          <a:p>
            <a:endParaRPr lang="en-US" dirty="0" smtClean="0"/>
          </a:p>
          <a:p>
            <a:r>
              <a:rPr lang="en-US" dirty="0" smtClean="0"/>
              <a:t>Tuition support programs to improve access to high-quality regional and national educational programs</a:t>
            </a:r>
          </a:p>
          <a:p>
            <a:endParaRPr lang="en-US" dirty="0"/>
          </a:p>
          <a:p>
            <a:r>
              <a:rPr lang="en-US" dirty="0" smtClean="0"/>
              <a:t>Drivers of high and low performance are different. Education is associated with high quality. The questions that we ask about low performance might be different than the questions that we ask about high performance. </a:t>
            </a:r>
          </a:p>
          <a:p>
            <a:pPr marL="0" indent="0">
              <a:buNone/>
            </a:pPr>
            <a:endParaRPr lang="en-US" dirty="0" smtClean="0"/>
          </a:p>
          <a:p>
            <a:endParaRPr lang="en-US" dirty="0"/>
          </a:p>
        </p:txBody>
      </p:sp>
    </p:spTree>
    <p:extLst>
      <p:ext uri="{BB962C8B-B14F-4D97-AF65-F5344CB8AC3E}">
        <p14:creationId xmlns:p14="http://schemas.microsoft.com/office/powerpoint/2010/main" val="107719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1097280" y="1845733"/>
            <a:ext cx="10058400" cy="4321801"/>
          </a:xfrm>
        </p:spPr>
        <p:txBody>
          <a:bodyPr/>
          <a:lstStyle/>
          <a:p>
            <a:r>
              <a:rPr lang="en-US" dirty="0" smtClean="0"/>
              <a:t>Increasing nurse education is the focal point of the healthcare reform</a:t>
            </a:r>
          </a:p>
          <a:p>
            <a:endParaRPr lang="en-US" dirty="0" smtClean="0"/>
          </a:p>
          <a:p>
            <a:pPr lvl="1"/>
            <a:r>
              <a:rPr lang="en-US" dirty="0" smtClean="0"/>
              <a:t>Nurse education has been linked to improved patient outcomes </a:t>
            </a:r>
          </a:p>
          <a:p>
            <a:pPr lvl="2"/>
            <a:r>
              <a:rPr lang="en-US" dirty="0" smtClean="0"/>
              <a:t>Nurse </a:t>
            </a:r>
            <a:r>
              <a:rPr lang="en-US" dirty="0"/>
              <a:t>education (Aiken et al. 2003, 2011, 2014; Manojlovich et al. </a:t>
            </a:r>
            <a:r>
              <a:rPr lang="en-US" dirty="0" smtClean="0"/>
              <a:t>2011; </a:t>
            </a:r>
            <a:r>
              <a:rPr lang="en-US" dirty="0" err="1" smtClean="0"/>
              <a:t>Blegen</a:t>
            </a:r>
            <a:r>
              <a:rPr lang="en-US" dirty="0" smtClean="0"/>
              <a:t> </a:t>
            </a:r>
            <a:r>
              <a:rPr lang="en-US" dirty="0"/>
              <a:t>et al. </a:t>
            </a:r>
            <a:r>
              <a:rPr lang="en-US" dirty="0" smtClean="0"/>
              <a:t>2013; Yakusheva et al. 2014a)</a:t>
            </a:r>
          </a:p>
          <a:p>
            <a:pPr lvl="2"/>
            <a:r>
              <a:rPr lang="en-US" dirty="0" smtClean="0"/>
              <a:t>Business case for investments in a baccalaureate-educated hospital nursing workforce (Yakusheva et al. 2014b)</a:t>
            </a:r>
          </a:p>
          <a:p>
            <a:pPr lvl="2"/>
            <a:endParaRPr lang="en-US" dirty="0"/>
          </a:p>
          <a:p>
            <a:pPr lvl="1"/>
            <a:r>
              <a:rPr lang="en-US" dirty="0" smtClean="0"/>
              <a:t>Institute of Medicine </a:t>
            </a:r>
            <a:r>
              <a:rPr lang="en-US" dirty="0" smtClean="0">
                <a:hlinkClick r:id="rId2"/>
              </a:rPr>
              <a:t>recommended</a:t>
            </a:r>
            <a:r>
              <a:rPr lang="en-US" dirty="0" smtClean="0"/>
              <a:t>:</a:t>
            </a:r>
            <a:endParaRPr lang="en-US" dirty="0"/>
          </a:p>
          <a:p>
            <a:pPr lvl="2"/>
            <a:r>
              <a:rPr lang="en-US" dirty="0" smtClean="0"/>
              <a:t>Increase the % of Baccalaureate-educated nurses to 80%</a:t>
            </a:r>
          </a:p>
          <a:p>
            <a:pPr lvl="2"/>
            <a:r>
              <a:rPr lang="en-US" dirty="0" smtClean="0"/>
              <a:t>Double the number of Nursing doctorates</a:t>
            </a:r>
          </a:p>
          <a:p>
            <a:pPr lvl="2"/>
            <a:r>
              <a:rPr lang="en-US" dirty="0" smtClean="0"/>
              <a:t>Tuition reimbursement, scholarship and loan forgiveness</a:t>
            </a:r>
          </a:p>
          <a:p>
            <a:pPr lvl="2"/>
            <a:endParaRPr lang="en-US" dirty="0" smtClean="0"/>
          </a:p>
          <a:p>
            <a:pPr lvl="1"/>
            <a:endParaRPr lang="en-US" dirty="0" smtClean="0"/>
          </a:p>
          <a:p>
            <a:pPr lvl="2"/>
            <a:endParaRPr lang="en-US" dirty="0" smtClean="0"/>
          </a:p>
          <a:p>
            <a:pPr lvl="2"/>
            <a:endParaRPr lang="en-US" dirty="0" smtClean="0"/>
          </a:p>
          <a:p>
            <a:pPr marL="201168" lvl="1"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686" y="2642507"/>
            <a:ext cx="5754688" cy="2028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flipV="1">
            <a:off x="8058150" y="4286250"/>
            <a:ext cx="179614" cy="155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11193" y="4441371"/>
            <a:ext cx="489857" cy="276999"/>
          </a:xfrm>
          <a:prstGeom prst="rect">
            <a:avLst/>
          </a:prstGeom>
          <a:noFill/>
        </p:spPr>
        <p:txBody>
          <a:bodyPr wrap="square" rtlCol="0">
            <a:spAutoFit/>
          </a:bodyPr>
          <a:lstStyle/>
          <a:p>
            <a:r>
              <a:rPr lang="en-US" sz="1200" dirty="0" smtClean="0">
                <a:solidFill>
                  <a:schemeClr val="tx1">
                    <a:lumMod val="75000"/>
                    <a:lumOff val="2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2015</a:t>
            </a:r>
            <a:endParaRPr lang="en-US" sz="1200" dirty="0">
              <a:solidFill>
                <a:schemeClr val="tx1">
                  <a:lumMod val="75000"/>
                  <a:lumOff val="2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cxnSp>
        <p:nvCxnSpPr>
          <p:cNvPr id="8" name="Straight Arrow Connector 7"/>
          <p:cNvCxnSpPr/>
          <p:nvPr/>
        </p:nvCxnSpPr>
        <p:spPr>
          <a:xfrm>
            <a:off x="6539593" y="4000500"/>
            <a:ext cx="1616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065" y="3815834"/>
            <a:ext cx="555966" cy="369332"/>
          </a:xfrm>
          <a:prstGeom prst="rect">
            <a:avLst/>
          </a:prstGeom>
          <a:noFill/>
        </p:spPr>
        <p:txBody>
          <a:bodyPr wrap="square" rtlCol="0">
            <a:spAutoFit/>
          </a:bodyPr>
          <a:lstStyle/>
          <a:p>
            <a:r>
              <a:rPr lang="en-US" dirty="0" smtClean="0">
                <a:solidFill>
                  <a:srgbClr val="E79D1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55%</a:t>
            </a:r>
            <a:endParaRPr lang="en-US" dirty="0">
              <a:solidFill>
                <a:srgbClr val="E79D1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cxnSp>
        <p:nvCxnSpPr>
          <p:cNvPr id="12" name="Straight Connector 11"/>
          <p:cNvCxnSpPr/>
          <p:nvPr/>
        </p:nvCxnSpPr>
        <p:spPr>
          <a:xfrm flipV="1">
            <a:off x="7127421" y="3910694"/>
            <a:ext cx="1992086" cy="21227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Increased demand for Baccalaureate education is met with an increased supply:</a:t>
            </a:r>
          </a:p>
          <a:p>
            <a:pPr lvl="1"/>
            <a:endParaRPr lang="en-US" dirty="0"/>
          </a:p>
          <a:p>
            <a:pPr lvl="1"/>
            <a:r>
              <a:rPr lang="en-US" dirty="0" smtClean="0"/>
              <a:t>Increased capacity in the existing programs:</a:t>
            </a:r>
          </a:p>
          <a:p>
            <a:pPr lvl="2"/>
            <a:r>
              <a:rPr lang="en-US" dirty="0" smtClean="0"/>
              <a:t>ANCC 2014 reports enrollment in BSN-granting programs increased 10.4% between 2013 &amp; 2014 </a:t>
            </a:r>
          </a:p>
          <a:p>
            <a:pPr lvl="2"/>
            <a:r>
              <a:rPr lang="en-US" dirty="0" smtClean="0"/>
              <a:t>320,000 students enrolled in 2014</a:t>
            </a:r>
          </a:p>
          <a:p>
            <a:pPr lvl="2"/>
            <a:endParaRPr lang="en-US" dirty="0" smtClean="0"/>
          </a:p>
          <a:p>
            <a:pPr lvl="1"/>
            <a:r>
              <a:rPr lang="en-US" dirty="0" smtClean="0"/>
              <a:t>New programs:</a:t>
            </a:r>
            <a:endParaRPr lang="en-US" dirty="0"/>
          </a:p>
          <a:p>
            <a:pPr lvl="2"/>
            <a:r>
              <a:rPr lang="en-US" dirty="0" smtClean="0"/>
              <a:t>ANCC: 60 </a:t>
            </a:r>
            <a:r>
              <a:rPr lang="en-US" dirty="0"/>
              <a:t>new BSN-granting programs in </a:t>
            </a:r>
            <a:r>
              <a:rPr lang="en-US" dirty="0" smtClean="0"/>
              <a:t>2013</a:t>
            </a:r>
          </a:p>
          <a:p>
            <a:pPr lvl="2"/>
            <a:r>
              <a:rPr lang="en-US" dirty="0" smtClean="0"/>
              <a:t>American Association of State Colleges and Universities: number of BSN granting community colleges increased from 8 in 2005 to 25 in 2010 and continues to grow.</a:t>
            </a:r>
          </a:p>
          <a:p>
            <a:pPr lvl="2"/>
            <a:endParaRPr lang="en-US" dirty="0"/>
          </a:p>
          <a:p>
            <a:pPr lvl="2"/>
            <a:endParaRPr lang="en-US" dirty="0" smtClean="0"/>
          </a:p>
          <a:p>
            <a:pPr lvl="2"/>
            <a:endParaRPr lang="en-US" dirty="0" smtClean="0"/>
          </a:p>
          <a:p>
            <a:pPr marL="201168" lvl="1" indent="0">
              <a:buNone/>
            </a:pPr>
            <a:endParaRPr lang="en-US" dirty="0" smtClean="0"/>
          </a:p>
        </p:txBody>
      </p:sp>
      <p:graphicFrame>
        <p:nvGraphicFramePr>
          <p:cNvPr id="4" name="Chart 3"/>
          <p:cNvGraphicFramePr/>
          <p:nvPr>
            <p:extLst>
              <p:ext uri="{D42A27DB-BD31-4B8C-83A1-F6EECF244321}">
                <p14:modId xmlns:p14="http://schemas.microsoft.com/office/powerpoint/2010/main" val="2689799146"/>
              </p:ext>
            </p:extLst>
          </p:nvPr>
        </p:nvGraphicFramePr>
        <p:xfrm>
          <a:off x="7481077" y="505063"/>
          <a:ext cx="3790302" cy="2984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2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2000"/>
                                        <p:tgtEl>
                                          <p:spTgt spid="4"/>
                                        </p:tgtEl>
                                        <p:attrNameLst>
                                          <p:attrName>ppt_w</p:attrName>
                                        </p:attrNameLst>
                                      </p:cBhvr>
                                      <p:tavLst>
                                        <p:tav tm="0">
                                          <p:val>
                                            <p:strVal val="ppt_w"/>
                                          </p:val>
                                        </p:tav>
                                        <p:tav tm="100000">
                                          <p:val>
                                            <p:fltVal val="0"/>
                                          </p:val>
                                        </p:tav>
                                      </p:tavLst>
                                    </p:anim>
                                    <p:anim calcmode="lin" valueType="num">
                                      <p:cBhvr>
                                        <p:cTn id="14" dur="2000"/>
                                        <p:tgtEl>
                                          <p:spTgt spid="4"/>
                                        </p:tgtEl>
                                        <p:attrNameLst>
                                          <p:attrName>ppt_h</p:attrName>
                                        </p:attrNameLst>
                                      </p:cBhvr>
                                      <p:tavLst>
                                        <p:tav tm="0">
                                          <p:val>
                                            <p:strVal val="ppt_h"/>
                                          </p:val>
                                        </p:tav>
                                        <p:tav tm="100000">
                                          <p:val>
                                            <p:fltVal val="0"/>
                                          </p:val>
                                        </p:tav>
                                      </p:tavLst>
                                    </p:anim>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 BSN: BSN and Human Capital</a:t>
            </a:r>
            <a:endParaRPr lang="en-US" dirty="0"/>
          </a:p>
        </p:txBody>
      </p:sp>
      <p:pic>
        <p:nvPicPr>
          <p:cNvPr id="2050" name="Picture 2" descr="http://www.imgion.com/images/01/baby-in-bears-bas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25" y="3629607"/>
            <a:ext cx="1477969" cy="1847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Down Arrow 3"/>
          <p:cNvSpPr/>
          <p:nvPr/>
        </p:nvSpPr>
        <p:spPr>
          <a:xfrm flipV="1">
            <a:off x="8052319" y="4872039"/>
            <a:ext cx="1129004" cy="430474"/>
          </a:xfrm>
          <a:prstGeom prst="down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0164" y="3408775"/>
            <a:ext cx="606490" cy="139961"/>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1119" y="3408775"/>
            <a:ext cx="606490" cy="139960"/>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08" y="3615085"/>
            <a:ext cx="2085003" cy="1876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3.bp.blogspot.com/_0iP0tmW7f6c/THaIpK8yRQI/AAAAAAAAA9U/DaX07CrcWj0/s1600/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724" y="3806890"/>
            <a:ext cx="2463281" cy="1847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139" y="4069421"/>
            <a:ext cx="2449143" cy="1836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281" y="3615085"/>
            <a:ext cx="1754155" cy="1861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456783" y="3408774"/>
            <a:ext cx="606490" cy="139961"/>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8262" y="5222780"/>
            <a:ext cx="737118" cy="369332"/>
          </a:xfrm>
          <a:prstGeom prst="rect">
            <a:avLst/>
          </a:prstGeom>
          <a:noFill/>
        </p:spPr>
        <p:txBody>
          <a:bodyPr wrap="square" rtlCol="0" anchor="b" anchorCtr="0">
            <a:spAutoFit/>
          </a:bodyPr>
          <a:lstStyle/>
          <a:p>
            <a:r>
              <a:rPr lang="en-US" dirty="0" smtClean="0"/>
              <a:t>ADN</a:t>
            </a:r>
            <a:endParaRPr lang="en-US" dirty="0"/>
          </a:p>
        </p:txBody>
      </p:sp>
      <p:sp>
        <p:nvSpPr>
          <p:cNvPr id="17" name="TextBox 16"/>
          <p:cNvSpPr txBox="1"/>
          <p:nvPr/>
        </p:nvSpPr>
        <p:spPr>
          <a:xfrm>
            <a:off x="8187613" y="6051748"/>
            <a:ext cx="1138334" cy="369332"/>
          </a:xfrm>
          <a:prstGeom prst="rect">
            <a:avLst/>
          </a:prstGeom>
          <a:noFill/>
        </p:spPr>
        <p:txBody>
          <a:bodyPr wrap="square" rtlCol="0">
            <a:spAutoFit/>
          </a:bodyPr>
          <a:lstStyle/>
          <a:p>
            <a:r>
              <a:rPr lang="en-US" dirty="0" smtClean="0"/>
              <a:t>DIPLOMA</a:t>
            </a:r>
            <a:endParaRPr lang="en-US" dirty="0"/>
          </a:p>
        </p:txBody>
      </p:sp>
      <p:sp>
        <p:nvSpPr>
          <p:cNvPr id="18" name="Down Arrow 17"/>
          <p:cNvSpPr/>
          <p:nvPr/>
        </p:nvSpPr>
        <p:spPr>
          <a:xfrm flipV="1">
            <a:off x="8052319" y="5816790"/>
            <a:ext cx="1129004" cy="290941"/>
          </a:xfrm>
          <a:prstGeom prst="down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flipV="1">
            <a:off x="3381826" y="3009507"/>
            <a:ext cx="1129004" cy="354563"/>
          </a:xfrm>
          <a:prstGeom prst="downArrow">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229967" y="4318176"/>
            <a:ext cx="737118" cy="369332"/>
          </a:xfrm>
          <a:prstGeom prst="rect">
            <a:avLst/>
          </a:prstGeom>
          <a:noFill/>
        </p:spPr>
        <p:txBody>
          <a:bodyPr wrap="square" rtlCol="0">
            <a:spAutoFit/>
          </a:bodyPr>
          <a:lstStyle/>
          <a:p>
            <a:r>
              <a:rPr lang="en-US" dirty="0" smtClean="0"/>
              <a:t>BSN</a:t>
            </a:r>
            <a:endParaRPr lang="en-US" dirty="0"/>
          </a:p>
        </p:txBody>
      </p:sp>
      <p:sp>
        <p:nvSpPr>
          <p:cNvPr id="21" name="Down Arrow 20"/>
          <p:cNvSpPr/>
          <p:nvPr/>
        </p:nvSpPr>
        <p:spPr>
          <a:xfrm flipV="1">
            <a:off x="8052319" y="3676442"/>
            <a:ext cx="1129004" cy="724093"/>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2057" idx="3"/>
          </p:cNvCxnSpPr>
          <p:nvPr/>
        </p:nvCxnSpPr>
        <p:spPr>
          <a:xfrm>
            <a:off x="7646436" y="4546076"/>
            <a:ext cx="368559" cy="1427356"/>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57" idx="3"/>
            <a:endCxn id="4" idx="1"/>
          </p:cNvCxnSpPr>
          <p:nvPr/>
        </p:nvCxnSpPr>
        <p:spPr>
          <a:xfrm>
            <a:off x="7646436" y="4546076"/>
            <a:ext cx="405883" cy="54120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57" idx="3"/>
            <a:endCxn id="21" idx="1"/>
          </p:cNvCxnSpPr>
          <p:nvPr/>
        </p:nvCxnSpPr>
        <p:spPr>
          <a:xfrm flipV="1">
            <a:off x="7646436" y="4038488"/>
            <a:ext cx="405883" cy="507588"/>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2"/>
            <a:endCxn id="8" idx="2"/>
          </p:cNvCxnSpPr>
          <p:nvPr/>
        </p:nvCxnSpPr>
        <p:spPr>
          <a:xfrm flipV="1">
            <a:off x="8616821" y="5592112"/>
            <a:ext cx="0" cy="224678"/>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616821" y="4632770"/>
            <a:ext cx="0" cy="249846"/>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9253" y="3638793"/>
            <a:ext cx="2663889"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p:cNvSpPr/>
          <p:nvPr/>
        </p:nvSpPr>
        <p:spPr>
          <a:xfrm>
            <a:off x="6456783" y="3009508"/>
            <a:ext cx="606490" cy="368032"/>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419253" y="3414985"/>
            <a:ext cx="606490" cy="139961"/>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447952" y="3414985"/>
            <a:ext cx="606490" cy="139961"/>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1476652" y="3414985"/>
            <a:ext cx="606490" cy="139961"/>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419253" y="3009508"/>
            <a:ext cx="606490" cy="368032"/>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447952" y="3009508"/>
            <a:ext cx="606490" cy="368032"/>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1476652" y="3014557"/>
            <a:ext cx="606490" cy="368032"/>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419253" y="2670278"/>
            <a:ext cx="606490" cy="297171"/>
          </a:xfrm>
          <a:prstGeom prst="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DPL</a:t>
            </a:r>
            <a:endParaRPr lang="en-US" dirty="0"/>
          </a:p>
        </p:txBody>
      </p:sp>
      <p:sp>
        <p:nvSpPr>
          <p:cNvPr id="54" name="Rectangle 53"/>
          <p:cNvSpPr/>
          <p:nvPr/>
        </p:nvSpPr>
        <p:spPr>
          <a:xfrm>
            <a:off x="11476652" y="2234569"/>
            <a:ext cx="606490" cy="73669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BSN</a:t>
            </a:r>
            <a:endParaRPr lang="en-US" dirty="0"/>
          </a:p>
        </p:txBody>
      </p:sp>
      <p:sp>
        <p:nvSpPr>
          <p:cNvPr id="55" name="Rectangle 54"/>
          <p:cNvSpPr/>
          <p:nvPr/>
        </p:nvSpPr>
        <p:spPr>
          <a:xfrm>
            <a:off x="10447952" y="2537675"/>
            <a:ext cx="606490" cy="433588"/>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ADN</a:t>
            </a:r>
            <a:endParaRPr lang="en-US" dirty="0"/>
          </a:p>
        </p:txBody>
      </p:sp>
      <p:sp>
        <p:nvSpPr>
          <p:cNvPr id="56" name="Rectangle 55"/>
          <p:cNvSpPr/>
          <p:nvPr/>
        </p:nvSpPr>
        <p:spPr>
          <a:xfrm>
            <a:off x="11476652" y="2234569"/>
            <a:ext cx="606490" cy="29544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 name="Oval 2048"/>
          <p:cNvSpPr/>
          <p:nvPr/>
        </p:nvSpPr>
        <p:spPr>
          <a:xfrm>
            <a:off x="4257609" y="1856285"/>
            <a:ext cx="2295332" cy="1158272"/>
          </a:xfrm>
          <a:prstGeom prst="ellipse">
            <a:avLst/>
          </a:prstGeom>
          <a:solidFill>
            <a:schemeClr val="accent5">
              <a:lumMod val="40000"/>
              <a:lumOff val="60000"/>
            </a:schemeClr>
          </a:solidFill>
          <a:ln w="28575">
            <a:solidFill>
              <a:srgbClr val="7030A0"/>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effectLst>
                  <a:outerShdw blurRad="50800" dist="38100" dir="5400000" algn="t" rotWithShape="0">
                    <a:prstClr val="black">
                      <a:alpha val="40000"/>
                    </a:prstClr>
                  </a:outerShdw>
                </a:effectLst>
              </a:rPr>
              <a:t>BSN Increases Nurse Human Capital </a:t>
            </a:r>
            <a:endParaRPr lang="en-US" b="1" dirty="0">
              <a:solidFill>
                <a:srgbClr val="7030A0"/>
              </a:solidFill>
              <a:effectLst>
                <a:outerShdw blurRad="50800" dist="38100" dir="5400000" algn="t" rotWithShape="0">
                  <a:prstClr val="black">
                    <a:alpha val="40000"/>
                  </a:prstClr>
                </a:outerShdw>
              </a:effectLst>
            </a:endParaRPr>
          </a:p>
        </p:txBody>
      </p:sp>
      <p:sp>
        <p:nvSpPr>
          <p:cNvPr id="2053" name="Freeform 2052"/>
          <p:cNvSpPr/>
          <p:nvPr/>
        </p:nvSpPr>
        <p:spPr>
          <a:xfrm>
            <a:off x="6550089" y="1830732"/>
            <a:ext cx="5197887" cy="923735"/>
          </a:xfrm>
          <a:custGeom>
            <a:avLst/>
            <a:gdLst>
              <a:gd name="connsiteX0" fmla="*/ 0 w 7655942"/>
              <a:gd name="connsiteY0" fmla="*/ 278870 h 568119"/>
              <a:gd name="connsiteX1" fmla="*/ 3984171 w 7655942"/>
              <a:gd name="connsiteY1" fmla="*/ 8282 h 568119"/>
              <a:gd name="connsiteX2" fmla="*/ 5047861 w 7655942"/>
              <a:gd name="connsiteY2" fmla="*/ 558788 h 568119"/>
              <a:gd name="connsiteX3" fmla="*/ 7333861 w 7655942"/>
              <a:gd name="connsiteY3" fmla="*/ 306862 h 568119"/>
              <a:gd name="connsiteX4" fmla="*/ 7585787 w 7655942"/>
              <a:gd name="connsiteY4" fmla="*/ 568119 h 568119"/>
              <a:gd name="connsiteX0" fmla="*/ 0 w 7594682"/>
              <a:gd name="connsiteY0" fmla="*/ 278870 h 568119"/>
              <a:gd name="connsiteX1" fmla="*/ 3984171 w 7594682"/>
              <a:gd name="connsiteY1" fmla="*/ 8282 h 568119"/>
              <a:gd name="connsiteX2" fmla="*/ 5047861 w 7594682"/>
              <a:gd name="connsiteY2" fmla="*/ 558788 h 568119"/>
              <a:gd name="connsiteX3" fmla="*/ 6699379 w 7594682"/>
              <a:gd name="connsiteY3" fmla="*/ 82927 h 568119"/>
              <a:gd name="connsiteX4" fmla="*/ 7585787 w 7594682"/>
              <a:gd name="connsiteY4" fmla="*/ 568119 h 568119"/>
              <a:gd name="connsiteX0" fmla="*/ 0 w 7585787"/>
              <a:gd name="connsiteY0" fmla="*/ 279694 h 568943"/>
              <a:gd name="connsiteX1" fmla="*/ 3984171 w 7585787"/>
              <a:gd name="connsiteY1" fmla="*/ 9106 h 568943"/>
              <a:gd name="connsiteX2" fmla="*/ 5047861 w 7585787"/>
              <a:gd name="connsiteY2" fmla="*/ 559612 h 568943"/>
              <a:gd name="connsiteX3" fmla="*/ 6699379 w 7585787"/>
              <a:gd name="connsiteY3" fmla="*/ 83751 h 568943"/>
              <a:gd name="connsiteX4" fmla="*/ 7352522 w 7585787"/>
              <a:gd name="connsiteY4" fmla="*/ 46429 h 568943"/>
              <a:gd name="connsiteX5" fmla="*/ 7585787 w 7585787"/>
              <a:gd name="connsiteY5" fmla="*/ 568943 h 568943"/>
              <a:gd name="connsiteX0" fmla="*/ 0 w 7585787"/>
              <a:gd name="connsiteY0" fmla="*/ 279694 h 568943"/>
              <a:gd name="connsiteX1" fmla="*/ 3984171 w 7585787"/>
              <a:gd name="connsiteY1" fmla="*/ 9106 h 568943"/>
              <a:gd name="connsiteX2" fmla="*/ 5047861 w 7585787"/>
              <a:gd name="connsiteY2" fmla="*/ 559612 h 568943"/>
              <a:gd name="connsiteX3" fmla="*/ 6699379 w 7585787"/>
              <a:gd name="connsiteY3" fmla="*/ 83751 h 568943"/>
              <a:gd name="connsiteX4" fmla="*/ 7352522 w 7585787"/>
              <a:gd name="connsiteY4" fmla="*/ 46429 h 568943"/>
              <a:gd name="connsiteX5" fmla="*/ 7585787 w 7585787"/>
              <a:gd name="connsiteY5" fmla="*/ 568943 h 568943"/>
              <a:gd name="connsiteX0" fmla="*/ 0 w 7586574"/>
              <a:gd name="connsiteY0" fmla="*/ 279694 h 568943"/>
              <a:gd name="connsiteX1" fmla="*/ 3984171 w 7586574"/>
              <a:gd name="connsiteY1" fmla="*/ 9106 h 568943"/>
              <a:gd name="connsiteX2" fmla="*/ 5047861 w 7586574"/>
              <a:gd name="connsiteY2" fmla="*/ 559612 h 568943"/>
              <a:gd name="connsiteX3" fmla="*/ 6699379 w 7586574"/>
              <a:gd name="connsiteY3" fmla="*/ 83751 h 568943"/>
              <a:gd name="connsiteX4" fmla="*/ 7352522 w 7586574"/>
              <a:gd name="connsiteY4" fmla="*/ 46429 h 568943"/>
              <a:gd name="connsiteX5" fmla="*/ 7585787 w 7586574"/>
              <a:gd name="connsiteY5" fmla="*/ 568943 h 568943"/>
              <a:gd name="connsiteX0" fmla="*/ 0 w 7586082"/>
              <a:gd name="connsiteY0" fmla="*/ 300315 h 589564"/>
              <a:gd name="connsiteX1" fmla="*/ 3984171 w 7586082"/>
              <a:gd name="connsiteY1" fmla="*/ 29727 h 589564"/>
              <a:gd name="connsiteX2" fmla="*/ 5047861 w 7586082"/>
              <a:gd name="connsiteY2" fmla="*/ 580233 h 589564"/>
              <a:gd name="connsiteX3" fmla="*/ 6699379 w 7586082"/>
              <a:gd name="connsiteY3" fmla="*/ 104372 h 589564"/>
              <a:gd name="connsiteX4" fmla="*/ 7287208 w 7586082"/>
              <a:gd name="connsiteY4" fmla="*/ 39058 h 589564"/>
              <a:gd name="connsiteX5" fmla="*/ 7585787 w 7586082"/>
              <a:gd name="connsiteY5" fmla="*/ 589564 h 589564"/>
              <a:gd name="connsiteX0" fmla="*/ 0 w 7586966"/>
              <a:gd name="connsiteY0" fmla="*/ 300315 h 589564"/>
              <a:gd name="connsiteX1" fmla="*/ 3984171 w 7586966"/>
              <a:gd name="connsiteY1" fmla="*/ 29727 h 589564"/>
              <a:gd name="connsiteX2" fmla="*/ 5047861 w 7586966"/>
              <a:gd name="connsiteY2" fmla="*/ 580233 h 589564"/>
              <a:gd name="connsiteX3" fmla="*/ 6699379 w 7586966"/>
              <a:gd name="connsiteY3" fmla="*/ 104372 h 589564"/>
              <a:gd name="connsiteX4" fmla="*/ 7287208 w 7586966"/>
              <a:gd name="connsiteY4" fmla="*/ 39058 h 589564"/>
              <a:gd name="connsiteX5" fmla="*/ 7585787 w 7586966"/>
              <a:gd name="connsiteY5" fmla="*/ 589564 h 589564"/>
              <a:gd name="connsiteX0" fmla="*/ 0 w 7586966"/>
              <a:gd name="connsiteY0" fmla="*/ 279588 h 568837"/>
              <a:gd name="connsiteX1" fmla="*/ 3984171 w 7586966"/>
              <a:gd name="connsiteY1" fmla="*/ 9000 h 568837"/>
              <a:gd name="connsiteX2" fmla="*/ 5047861 w 7586966"/>
              <a:gd name="connsiteY2" fmla="*/ 559506 h 568837"/>
              <a:gd name="connsiteX3" fmla="*/ 6699379 w 7586966"/>
              <a:gd name="connsiteY3" fmla="*/ 83645 h 568837"/>
              <a:gd name="connsiteX4" fmla="*/ 7287208 w 7586966"/>
              <a:gd name="connsiteY4" fmla="*/ 18331 h 568837"/>
              <a:gd name="connsiteX5" fmla="*/ 7585787 w 7586966"/>
              <a:gd name="connsiteY5" fmla="*/ 568837 h 568837"/>
              <a:gd name="connsiteX0" fmla="*/ 0 w 7353597"/>
              <a:gd name="connsiteY0" fmla="*/ 494192 h 568837"/>
              <a:gd name="connsiteX1" fmla="*/ 3750802 w 7353597"/>
              <a:gd name="connsiteY1" fmla="*/ 9000 h 568837"/>
              <a:gd name="connsiteX2" fmla="*/ 4814492 w 7353597"/>
              <a:gd name="connsiteY2" fmla="*/ 559506 h 568837"/>
              <a:gd name="connsiteX3" fmla="*/ 6466010 w 7353597"/>
              <a:gd name="connsiteY3" fmla="*/ 83645 h 568837"/>
              <a:gd name="connsiteX4" fmla="*/ 7053839 w 7353597"/>
              <a:gd name="connsiteY4" fmla="*/ 18331 h 568837"/>
              <a:gd name="connsiteX5" fmla="*/ 7352418 w 7353597"/>
              <a:gd name="connsiteY5" fmla="*/ 568837 h 568837"/>
              <a:gd name="connsiteX0" fmla="*/ 0 w 7353597"/>
              <a:gd name="connsiteY0" fmla="*/ 494192 h 568837"/>
              <a:gd name="connsiteX1" fmla="*/ 3750802 w 7353597"/>
              <a:gd name="connsiteY1" fmla="*/ 9000 h 568837"/>
              <a:gd name="connsiteX2" fmla="*/ 4814492 w 7353597"/>
              <a:gd name="connsiteY2" fmla="*/ 559506 h 568837"/>
              <a:gd name="connsiteX3" fmla="*/ 6466010 w 7353597"/>
              <a:gd name="connsiteY3" fmla="*/ 83645 h 568837"/>
              <a:gd name="connsiteX4" fmla="*/ 7053839 w 7353597"/>
              <a:gd name="connsiteY4" fmla="*/ 18331 h 568837"/>
              <a:gd name="connsiteX5" fmla="*/ 7352418 w 7353597"/>
              <a:gd name="connsiteY5" fmla="*/ 568837 h 568837"/>
              <a:gd name="connsiteX0" fmla="*/ 0 w 10737454"/>
              <a:gd name="connsiteY0" fmla="*/ 1016707 h 1016707"/>
              <a:gd name="connsiteX1" fmla="*/ 7134659 w 10737454"/>
              <a:gd name="connsiteY1" fmla="*/ 9000 h 1016707"/>
              <a:gd name="connsiteX2" fmla="*/ 8198349 w 10737454"/>
              <a:gd name="connsiteY2" fmla="*/ 559506 h 1016707"/>
              <a:gd name="connsiteX3" fmla="*/ 9849867 w 10737454"/>
              <a:gd name="connsiteY3" fmla="*/ 83645 h 1016707"/>
              <a:gd name="connsiteX4" fmla="*/ 10437696 w 10737454"/>
              <a:gd name="connsiteY4" fmla="*/ 18331 h 1016707"/>
              <a:gd name="connsiteX5" fmla="*/ 10736275 w 10737454"/>
              <a:gd name="connsiteY5" fmla="*/ 568837 h 1016707"/>
              <a:gd name="connsiteX0" fmla="*/ 0 w 10737454"/>
              <a:gd name="connsiteY0" fmla="*/ 1016707 h 1016707"/>
              <a:gd name="connsiteX1" fmla="*/ 4314779 w 10737454"/>
              <a:gd name="connsiteY1" fmla="*/ 419547 h 1016707"/>
              <a:gd name="connsiteX2" fmla="*/ 8198349 w 10737454"/>
              <a:gd name="connsiteY2" fmla="*/ 559506 h 1016707"/>
              <a:gd name="connsiteX3" fmla="*/ 9849867 w 10737454"/>
              <a:gd name="connsiteY3" fmla="*/ 83645 h 1016707"/>
              <a:gd name="connsiteX4" fmla="*/ 10437696 w 10737454"/>
              <a:gd name="connsiteY4" fmla="*/ 18331 h 1016707"/>
              <a:gd name="connsiteX5" fmla="*/ 10736275 w 10737454"/>
              <a:gd name="connsiteY5" fmla="*/ 568837 h 1016707"/>
              <a:gd name="connsiteX0" fmla="*/ 0 w 10737454"/>
              <a:gd name="connsiteY0" fmla="*/ 1002701 h 1002701"/>
              <a:gd name="connsiteX1" fmla="*/ 4314779 w 10737454"/>
              <a:gd name="connsiteY1" fmla="*/ 405541 h 1002701"/>
              <a:gd name="connsiteX2" fmla="*/ 8198349 w 10737454"/>
              <a:gd name="connsiteY2" fmla="*/ 545500 h 1002701"/>
              <a:gd name="connsiteX3" fmla="*/ 9285893 w 10737454"/>
              <a:gd name="connsiteY3" fmla="*/ 237590 h 1002701"/>
              <a:gd name="connsiteX4" fmla="*/ 10437696 w 10737454"/>
              <a:gd name="connsiteY4" fmla="*/ 4325 h 1002701"/>
              <a:gd name="connsiteX5" fmla="*/ 10736275 w 10737454"/>
              <a:gd name="connsiteY5" fmla="*/ 554831 h 1002701"/>
              <a:gd name="connsiteX0" fmla="*/ 0 w 10737454"/>
              <a:gd name="connsiteY0" fmla="*/ 998380 h 998380"/>
              <a:gd name="connsiteX1" fmla="*/ 4314779 w 10737454"/>
              <a:gd name="connsiteY1" fmla="*/ 401220 h 998380"/>
              <a:gd name="connsiteX2" fmla="*/ 8198349 w 10737454"/>
              <a:gd name="connsiteY2" fmla="*/ 541179 h 998380"/>
              <a:gd name="connsiteX3" fmla="*/ 10437696 w 10737454"/>
              <a:gd name="connsiteY3" fmla="*/ 4 h 998380"/>
              <a:gd name="connsiteX4" fmla="*/ 10736275 w 10737454"/>
              <a:gd name="connsiteY4" fmla="*/ 550510 h 998380"/>
              <a:gd name="connsiteX0" fmla="*/ 0 w 10736468"/>
              <a:gd name="connsiteY0" fmla="*/ 727796 h 727796"/>
              <a:gd name="connsiteX1" fmla="*/ 4314779 w 10736468"/>
              <a:gd name="connsiteY1" fmla="*/ 130636 h 727796"/>
              <a:gd name="connsiteX2" fmla="*/ 8198349 w 10736468"/>
              <a:gd name="connsiteY2" fmla="*/ 270595 h 727796"/>
              <a:gd name="connsiteX3" fmla="*/ 10301566 w 10736468"/>
              <a:gd name="connsiteY3" fmla="*/ 8 h 727796"/>
              <a:gd name="connsiteX4" fmla="*/ 10736275 w 10736468"/>
              <a:gd name="connsiteY4" fmla="*/ 279926 h 727796"/>
              <a:gd name="connsiteX0" fmla="*/ 0 w 10736660"/>
              <a:gd name="connsiteY0" fmla="*/ 727796 h 727796"/>
              <a:gd name="connsiteX1" fmla="*/ 4314779 w 10736660"/>
              <a:gd name="connsiteY1" fmla="*/ 130636 h 727796"/>
              <a:gd name="connsiteX2" fmla="*/ 8198349 w 10736660"/>
              <a:gd name="connsiteY2" fmla="*/ 270595 h 727796"/>
              <a:gd name="connsiteX3" fmla="*/ 10301566 w 10736660"/>
              <a:gd name="connsiteY3" fmla="*/ 8 h 727796"/>
              <a:gd name="connsiteX4" fmla="*/ 10736275 w 10736660"/>
              <a:gd name="connsiteY4" fmla="*/ 279926 h 727796"/>
              <a:gd name="connsiteX0" fmla="*/ 0 w 10736533"/>
              <a:gd name="connsiteY0" fmla="*/ 923735 h 923735"/>
              <a:gd name="connsiteX1" fmla="*/ 4314779 w 10736533"/>
              <a:gd name="connsiteY1" fmla="*/ 326575 h 923735"/>
              <a:gd name="connsiteX2" fmla="*/ 8198349 w 10736533"/>
              <a:gd name="connsiteY2" fmla="*/ 466534 h 923735"/>
              <a:gd name="connsiteX3" fmla="*/ 10262671 w 10736533"/>
              <a:gd name="connsiteY3" fmla="*/ 4 h 923735"/>
              <a:gd name="connsiteX4" fmla="*/ 10736275 w 10736533"/>
              <a:gd name="connsiteY4" fmla="*/ 475865 h 923735"/>
              <a:gd name="connsiteX0" fmla="*/ 0 w 10833653"/>
              <a:gd name="connsiteY0" fmla="*/ 923735 h 923735"/>
              <a:gd name="connsiteX1" fmla="*/ 4314779 w 10833653"/>
              <a:gd name="connsiteY1" fmla="*/ 326575 h 923735"/>
              <a:gd name="connsiteX2" fmla="*/ 8198349 w 10833653"/>
              <a:gd name="connsiteY2" fmla="*/ 466534 h 923735"/>
              <a:gd name="connsiteX3" fmla="*/ 10262671 w 10833653"/>
              <a:gd name="connsiteY3" fmla="*/ 4 h 923735"/>
              <a:gd name="connsiteX4" fmla="*/ 10833514 w 10833653"/>
              <a:gd name="connsiteY4" fmla="*/ 335906 h 923735"/>
              <a:gd name="connsiteX0" fmla="*/ 0 w 10833770"/>
              <a:gd name="connsiteY0" fmla="*/ 923735 h 923735"/>
              <a:gd name="connsiteX1" fmla="*/ 4314779 w 10833770"/>
              <a:gd name="connsiteY1" fmla="*/ 326575 h 923735"/>
              <a:gd name="connsiteX2" fmla="*/ 8198349 w 10833770"/>
              <a:gd name="connsiteY2" fmla="*/ 466534 h 923735"/>
              <a:gd name="connsiteX3" fmla="*/ 10262671 w 10833770"/>
              <a:gd name="connsiteY3" fmla="*/ 4 h 923735"/>
              <a:gd name="connsiteX4" fmla="*/ 10833514 w 10833770"/>
              <a:gd name="connsiteY4" fmla="*/ 335906 h 923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770" h="923735">
                <a:moveTo>
                  <a:pt x="0" y="923735"/>
                </a:moveTo>
                <a:cubicBezTo>
                  <a:pt x="1571431" y="867750"/>
                  <a:pt x="2948388" y="402775"/>
                  <a:pt x="4314779" y="326575"/>
                </a:cubicBezTo>
                <a:cubicBezTo>
                  <a:pt x="5681171" y="250375"/>
                  <a:pt x="7207034" y="520963"/>
                  <a:pt x="8198349" y="466534"/>
                </a:cubicBezTo>
                <a:cubicBezTo>
                  <a:pt x="9189664" y="412106"/>
                  <a:pt x="9839683" y="-1551"/>
                  <a:pt x="10262671" y="4"/>
                </a:cubicBezTo>
                <a:cubicBezTo>
                  <a:pt x="10734723" y="24885"/>
                  <a:pt x="10839735" y="104196"/>
                  <a:pt x="10833514" y="335906"/>
                </a:cubicBezTo>
              </a:path>
            </a:pathLst>
          </a:custGeom>
          <a:noFill/>
          <a:ln>
            <a:solidFill>
              <a:srgbClr val="7030A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2" name="Straight Arrow Connector 2071"/>
          <p:cNvCxnSpPr/>
          <p:nvPr/>
        </p:nvCxnSpPr>
        <p:spPr>
          <a:xfrm>
            <a:off x="345233" y="3548735"/>
            <a:ext cx="11846767" cy="6211"/>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5" name="Straight Arrow Connector 2074"/>
          <p:cNvCxnSpPr/>
          <p:nvPr/>
        </p:nvCxnSpPr>
        <p:spPr>
          <a:xfrm flipV="1">
            <a:off x="345233" y="2185521"/>
            <a:ext cx="0" cy="1363214"/>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78" name="TextBox 2077"/>
          <p:cNvSpPr txBox="1"/>
          <p:nvPr/>
        </p:nvSpPr>
        <p:spPr>
          <a:xfrm>
            <a:off x="2722724" y="2625270"/>
            <a:ext cx="6880615" cy="2246769"/>
          </a:xfrm>
          <a:prstGeom prst="rect">
            <a:avLst/>
          </a:prstGeom>
          <a:solidFill>
            <a:schemeClr val="bg1">
              <a:lumMod val="95000"/>
            </a:schemeClr>
          </a:solidFill>
          <a:effectLst>
            <a:glow rad="139700">
              <a:schemeClr val="accent5">
                <a:satMod val="175000"/>
                <a:alpha val="40000"/>
              </a:schemeClr>
            </a:glow>
          </a:effectLst>
        </p:spPr>
        <p:txBody>
          <a:bodyPr wrap="square" rtlCol="0">
            <a:spAutoFit/>
          </a:bodyPr>
          <a:lstStyle/>
          <a:p>
            <a:r>
              <a:rPr lang="en-US" sz="2800" b="1" dirty="0" smtClean="0">
                <a:solidFill>
                  <a:schemeClr val="accent4">
                    <a:lumMod val="50000"/>
                  </a:schemeClr>
                </a:solidFill>
              </a:rPr>
              <a:t>Human capital </a:t>
            </a:r>
            <a:r>
              <a:rPr lang="en-US" sz="2800" dirty="0" smtClean="0"/>
              <a:t>… </a:t>
            </a:r>
            <a:r>
              <a:rPr lang="en-US" sz="2800" i="1" dirty="0" smtClean="0"/>
              <a:t>is </a:t>
            </a:r>
            <a:r>
              <a:rPr lang="en-US" sz="2800" i="1" dirty="0"/>
              <a:t>the stock of knowledge, habits, social and personality attributes, including creativity, embodied in the ability to perform labor so as to produce economic value.</a:t>
            </a:r>
          </a:p>
        </p:txBody>
      </p:sp>
      <p:sp>
        <p:nvSpPr>
          <p:cNvPr id="33" name="TextBox 32"/>
          <p:cNvSpPr txBox="1"/>
          <p:nvPr/>
        </p:nvSpPr>
        <p:spPr>
          <a:xfrm>
            <a:off x="139960" y="1816189"/>
            <a:ext cx="1684175" cy="369332"/>
          </a:xfrm>
          <a:prstGeom prst="rect">
            <a:avLst/>
          </a:prstGeom>
          <a:noFill/>
        </p:spPr>
        <p:txBody>
          <a:bodyPr wrap="square" rtlCol="0">
            <a:spAutoFit/>
          </a:bodyPr>
          <a:lstStyle/>
          <a:p>
            <a:r>
              <a:rPr lang="en-US" b="1" dirty="0">
                <a:solidFill>
                  <a:schemeClr val="accent4">
                    <a:lumMod val="50000"/>
                  </a:schemeClr>
                </a:solidFill>
              </a:rPr>
              <a:t>Human Capital</a:t>
            </a:r>
          </a:p>
        </p:txBody>
      </p:sp>
    </p:spTree>
    <p:extLst>
      <p:ext uri="{BB962C8B-B14F-4D97-AF65-F5344CB8AC3E}">
        <p14:creationId xmlns:p14="http://schemas.microsoft.com/office/powerpoint/2010/main" val="476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p:cTn id="7" dur="1000" fill="hold"/>
                                        <p:tgtEl>
                                          <p:spTgt spid="2078"/>
                                        </p:tgtEl>
                                        <p:attrNameLst>
                                          <p:attrName>ppt_w</p:attrName>
                                        </p:attrNameLst>
                                      </p:cBhvr>
                                      <p:tavLst>
                                        <p:tav tm="0">
                                          <p:val>
                                            <p:fltVal val="0"/>
                                          </p:val>
                                        </p:tav>
                                        <p:tav tm="100000">
                                          <p:val>
                                            <p:strVal val="#ppt_w"/>
                                          </p:val>
                                        </p:tav>
                                      </p:tavLst>
                                    </p:anim>
                                    <p:anim calcmode="lin" valueType="num">
                                      <p:cBhvr>
                                        <p:cTn id="8" dur="1000" fill="hold"/>
                                        <p:tgtEl>
                                          <p:spTgt spid="2078"/>
                                        </p:tgtEl>
                                        <p:attrNameLst>
                                          <p:attrName>ppt_h</p:attrName>
                                        </p:attrNameLst>
                                      </p:cBhvr>
                                      <p:tavLst>
                                        <p:tav tm="0">
                                          <p:val>
                                            <p:fltVal val="0"/>
                                          </p:val>
                                        </p:tav>
                                        <p:tav tm="100000">
                                          <p:val>
                                            <p:strVal val="#ppt_h"/>
                                          </p:val>
                                        </p:tav>
                                      </p:tavLst>
                                    </p:anim>
                                    <p:anim calcmode="lin" valueType="num">
                                      <p:cBhvr>
                                        <p:cTn id="9" dur="1000" fill="hold"/>
                                        <p:tgtEl>
                                          <p:spTgt spid="2078"/>
                                        </p:tgtEl>
                                        <p:attrNameLst>
                                          <p:attrName>style.rotation</p:attrName>
                                        </p:attrNameLst>
                                      </p:cBhvr>
                                      <p:tavLst>
                                        <p:tav tm="0">
                                          <p:val>
                                            <p:fltVal val="90"/>
                                          </p:val>
                                        </p:tav>
                                        <p:tav tm="100000">
                                          <p:val>
                                            <p:fltVal val="0"/>
                                          </p:val>
                                        </p:tav>
                                      </p:tavLst>
                                    </p:anim>
                                    <p:animEffect transition="in" filter="fade">
                                      <p:cBhvr>
                                        <p:cTn id="10" dur="10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2078"/>
                                        </p:tgtEl>
                                        <p:attrNameLst>
                                          <p:attrName>ppt_w</p:attrName>
                                        </p:attrNameLst>
                                      </p:cBhvr>
                                      <p:tavLst>
                                        <p:tav tm="0">
                                          <p:val>
                                            <p:strVal val="ppt_w"/>
                                          </p:val>
                                        </p:tav>
                                        <p:tav tm="100000">
                                          <p:val>
                                            <p:fltVal val="0"/>
                                          </p:val>
                                        </p:tav>
                                      </p:tavLst>
                                    </p:anim>
                                    <p:anim calcmode="lin" valueType="num">
                                      <p:cBhvr>
                                        <p:cTn id="15" dur="500"/>
                                        <p:tgtEl>
                                          <p:spTgt spid="2078"/>
                                        </p:tgtEl>
                                        <p:attrNameLst>
                                          <p:attrName>ppt_h</p:attrName>
                                        </p:attrNameLst>
                                      </p:cBhvr>
                                      <p:tavLst>
                                        <p:tav tm="0">
                                          <p:val>
                                            <p:strVal val="ppt_h"/>
                                          </p:val>
                                        </p:tav>
                                        <p:tav tm="100000">
                                          <p:val>
                                            <p:fltVal val="0"/>
                                          </p:val>
                                        </p:tav>
                                      </p:tavLst>
                                    </p:anim>
                                    <p:animEffect transition="out" filter="fade">
                                      <p:cBhvr>
                                        <p:cTn id="16" dur="500"/>
                                        <p:tgtEl>
                                          <p:spTgt spid="2078"/>
                                        </p:tgtEl>
                                      </p:cBhvr>
                                    </p:animEffect>
                                    <p:set>
                                      <p:cBhvr>
                                        <p:cTn id="17" dur="1" fill="hold">
                                          <p:stCondLst>
                                            <p:cond delay="499"/>
                                          </p:stCondLst>
                                        </p:cTn>
                                        <p:tgtEl>
                                          <p:spTgt spid="207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75"/>
                                        </p:tgtEl>
                                        <p:attrNameLst>
                                          <p:attrName>style.visibility</p:attrName>
                                        </p:attrNameLst>
                                      </p:cBhvr>
                                      <p:to>
                                        <p:strVal val="visible"/>
                                      </p:to>
                                    </p:set>
                                    <p:animEffect transition="in" filter="wipe(down)">
                                      <p:cBhvr>
                                        <p:cTn id="22" dur="500"/>
                                        <p:tgtEl>
                                          <p:spTgt spid="2075"/>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072"/>
                                        </p:tgtEl>
                                        <p:attrNameLst>
                                          <p:attrName>style.visibility</p:attrName>
                                        </p:attrNameLst>
                                      </p:cBhvr>
                                      <p:to>
                                        <p:strVal val="visible"/>
                                      </p:to>
                                    </p:set>
                                    <p:animEffect transition="in" filter="wipe(down)">
                                      <p:cBhvr>
                                        <p:cTn id="26" dur="500"/>
                                        <p:tgtEl>
                                          <p:spTgt spid="2072"/>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500" fill="hold"/>
                                        <p:tgtEl>
                                          <p:spTgt spid="2050"/>
                                        </p:tgtEl>
                                        <p:attrNameLst>
                                          <p:attrName>ppt_w</p:attrName>
                                        </p:attrNameLst>
                                      </p:cBhvr>
                                      <p:tavLst>
                                        <p:tav tm="0">
                                          <p:val>
                                            <p:fltVal val="0"/>
                                          </p:val>
                                        </p:tav>
                                        <p:tav tm="100000">
                                          <p:val>
                                            <p:strVal val="#ppt_w"/>
                                          </p:val>
                                        </p:tav>
                                      </p:tavLst>
                                    </p:anim>
                                    <p:anim calcmode="lin" valueType="num">
                                      <p:cBhvr>
                                        <p:cTn id="35" dur="500" fill="hold"/>
                                        <p:tgtEl>
                                          <p:spTgt spid="2050"/>
                                        </p:tgtEl>
                                        <p:attrNameLst>
                                          <p:attrName>ppt_h</p:attrName>
                                        </p:attrNameLst>
                                      </p:cBhvr>
                                      <p:tavLst>
                                        <p:tav tm="0">
                                          <p:val>
                                            <p:fltVal val="0"/>
                                          </p:val>
                                        </p:tav>
                                        <p:tav tm="100000">
                                          <p:val>
                                            <p:strVal val="#ppt_h"/>
                                          </p:val>
                                        </p:tav>
                                      </p:tavLst>
                                    </p:anim>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055"/>
                                        </p:tgtEl>
                                        <p:attrNameLst>
                                          <p:attrName>style.visibility</p:attrName>
                                        </p:attrNameLst>
                                      </p:cBhvr>
                                      <p:to>
                                        <p:strVal val="visible"/>
                                      </p:to>
                                    </p:set>
                                    <p:anim calcmode="lin" valueType="num">
                                      <p:cBhvr>
                                        <p:cTn id="48" dur="500" fill="hold"/>
                                        <p:tgtEl>
                                          <p:spTgt spid="2055"/>
                                        </p:tgtEl>
                                        <p:attrNameLst>
                                          <p:attrName>ppt_w</p:attrName>
                                        </p:attrNameLst>
                                      </p:cBhvr>
                                      <p:tavLst>
                                        <p:tav tm="0">
                                          <p:val>
                                            <p:fltVal val="0"/>
                                          </p:val>
                                        </p:tav>
                                        <p:tav tm="100000">
                                          <p:val>
                                            <p:strVal val="#ppt_w"/>
                                          </p:val>
                                        </p:tav>
                                      </p:tavLst>
                                    </p:anim>
                                    <p:anim calcmode="lin" valueType="num">
                                      <p:cBhvr>
                                        <p:cTn id="49" dur="500" fill="hold"/>
                                        <p:tgtEl>
                                          <p:spTgt spid="2055"/>
                                        </p:tgtEl>
                                        <p:attrNameLst>
                                          <p:attrName>ppt_h</p:attrName>
                                        </p:attrNameLst>
                                      </p:cBhvr>
                                      <p:tavLst>
                                        <p:tav tm="0">
                                          <p:val>
                                            <p:fltVal val="0"/>
                                          </p:val>
                                        </p:tav>
                                        <p:tav tm="100000">
                                          <p:val>
                                            <p:strVal val="#ppt_h"/>
                                          </p:val>
                                        </p:tav>
                                      </p:tavLst>
                                    </p:anim>
                                    <p:animEffect transition="in" filter="fade">
                                      <p:cBhvr>
                                        <p:cTn id="50" dur="500"/>
                                        <p:tgtEl>
                                          <p:spTgt spid="205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54"/>
                                        </p:tgtEl>
                                        <p:attrNameLst>
                                          <p:attrName>style.visibility</p:attrName>
                                        </p:attrNameLst>
                                      </p:cBhvr>
                                      <p:to>
                                        <p:strVal val="visible"/>
                                      </p:to>
                                    </p:set>
                                    <p:anim calcmode="lin" valueType="num">
                                      <p:cBhvr>
                                        <p:cTn id="55" dur="500" fill="hold"/>
                                        <p:tgtEl>
                                          <p:spTgt spid="2054"/>
                                        </p:tgtEl>
                                        <p:attrNameLst>
                                          <p:attrName>ppt_w</p:attrName>
                                        </p:attrNameLst>
                                      </p:cBhvr>
                                      <p:tavLst>
                                        <p:tav tm="0">
                                          <p:val>
                                            <p:fltVal val="0"/>
                                          </p:val>
                                        </p:tav>
                                        <p:tav tm="100000">
                                          <p:val>
                                            <p:strVal val="#ppt_w"/>
                                          </p:val>
                                        </p:tav>
                                      </p:tavLst>
                                    </p:anim>
                                    <p:anim calcmode="lin" valueType="num">
                                      <p:cBhvr>
                                        <p:cTn id="56" dur="500" fill="hold"/>
                                        <p:tgtEl>
                                          <p:spTgt spid="2054"/>
                                        </p:tgtEl>
                                        <p:attrNameLst>
                                          <p:attrName>ppt_h</p:attrName>
                                        </p:attrNameLst>
                                      </p:cBhvr>
                                      <p:tavLst>
                                        <p:tav tm="0">
                                          <p:val>
                                            <p:fltVal val="0"/>
                                          </p:val>
                                        </p:tav>
                                        <p:tav tm="100000">
                                          <p:val>
                                            <p:strVal val="#ppt_h"/>
                                          </p:val>
                                        </p:tav>
                                      </p:tavLst>
                                    </p:anim>
                                    <p:animEffect transition="in" filter="fade">
                                      <p:cBhvr>
                                        <p:cTn id="57" dur="500"/>
                                        <p:tgtEl>
                                          <p:spTgt spid="205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056"/>
                                        </p:tgtEl>
                                        <p:attrNameLst>
                                          <p:attrName>style.visibility</p:attrName>
                                        </p:attrNameLst>
                                      </p:cBhvr>
                                      <p:to>
                                        <p:strVal val="visible"/>
                                      </p:to>
                                    </p:set>
                                    <p:anim calcmode="lin" valueType="num">
                                      <p:cBhvr>
                                        <p:cTn id="62" dur="500" fill="hold"/>
                                        <p:tgtEl>
                                          <p:spTgt spid="2056"/>
                                        </p:tgtEl>
                                        <p:attrNameLst>
                                          <p:attrName>ppt_w</p:attrName>
                                        </p:attrNameLst>
                                      </p:cBhvr>
                                      <p:tavLst>
                                        <p:tav tm="0">
                                          <p:val>
                                            <p:fltVal val="0"/>
                                          </p:val>
                                        </p:tav>
                                        <p:tav tm="100000">
                                          <p:val>
                                            <p:strVal val="#ppt_w"/>
                                          </p:val>
                                        </p:tav>
                                      </p:tavLst>
                                    </p:anim>
                                    <p:anim calcmode="lin" valueType="num">
                                      <p:cBhvr>
                                        <p:cTn id="63" dur="500" fill="hold"/>
                                        <p:tgtEl>
                                          <p:spTgt spid="2056"/>
                                        </p:tgtEl>
                                        <p:attrNameLst>
                                          <p:attrName>ppt_h</p:attrName>
                                        </p:attrNameLst>
                                      </p:cBhvr>
                                      <p:tavLst>
                                        <p:tav tm="0">
                                          <p:val>
                                            <p:fltVal val="0"/>
                                          </p:val>
                                        </p:tav>
                                        <p:tav tm="100000">
                                          <p:val>
                                            <p:strVal val="#ppt_h"/>
                                          </p:val>
                                        </p:tav>
                                      </p:tavLst>
                                    </p:anim>
                                    <p:animEffect transition="in" filter="fade">
                                      <p:cBhvr>
                                        <p:cTn id="64" dur="500"/>
                                        <p:tgtEl>
                                          <p:spTgt spid="205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Effect transition="in" filter="fade">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2057"/>
                                        </p:tgtEl>
                                        <p:attrNameLst>
                                          <p:attrName>style.visibility</p:attrName>
                                        </p:attrNameLst>
                                      </p:cBhvr>
                                      <p:to>
                                        <p:strVal val="visible"/>
                                      </p:to>
                                    </p:set>
                                    <p:anim calcmode="lin" valueType="num">
                                      <p:cBhvr>
                                        <p:cTn id="94" dur="1000" fill="hold"/>
                                        <p:tgtEl>
                                          <p:spTgt spid="2057"/>
                                        </p:tgtEl>
                                        <p:attrNameLst>
                                          <p:attrName>ppt_w</p:attrName>
                                        </p:attrNameLst>
                                      </p:cBhvr>
                                      <p:tavLst>
                                        <p:tav tm="0">
                                          <p:val>
                                            <p:fltVal val="0"/>
                                          </p:val>
                                        </p:tav>
                                        <p:tav tm="100000">
                                          <p:val>
                                            <p:strVal val="#ppt_w"/>
                                          </p:val>
                                        </p:tav>
                                      </p:tavLst>
                                    </p:anim>
                                    <p:anim calcmode="lin" valueType="num">
                                      <p:cBhvr>
                                        <p:cTn id="95" dur="1000" fill="hold"/>
                                        <p:tgtEl>
                                          <p:spTgt spid="2057"/>
                                        </p:tgtEl>
                                        <p:attrNameLst>
                                          <p:attrName>ppt_h</p:attrName>
                                        </p:attrNameLst>
                                      </p:cBhvr>
                                      <p:tavLst>
                                        <p:tav tm="0">
                                          <p:val>
                                            <p:fltVal val="0"/>
                                          </p:val>
                                        </p:tav>
                                        <p:tav tm="100000">
                                          <p:val>
                                            <p:strVal val="#ppt_h"/>
                                          </p:val>
                                        </p:tav>
                                      </p:tavLst>
                                    </p:anim>
                                    <p:anim calcmode="lin" valueType="num">
                                      <p:cBhvr>
                                        <p:cTn id="96" dur="1000" fill="hold"/>
                                        <p:tgtEl>
                                          <p:spTgt spid="2057"/>
                                        </p:tgtEl>
                                        <p:attrNameLst>
                                          <p:attrName>style.rotation</p:attrName>
                                        </p:attrNameLst>
                                      </p:cBhvr>
                                      <p:tavLst>
                                        <p:tav tm="0">
                                          <p:val>
                                            <p:fltVal val="90"/>
                                          </p:val>
                                        </p:tav>
                                        <p:tav tm="100000">
                                          <p:val>
                                            <p:fltVal val="0"/>
                                          </p:val>
                                        </p:tav>
                                      </p:tavLst>
                                    </p:anim>
                                    <p:animEffect transition="in" filter="fade">
                                      <p:cBhvr>
                                        <p:cTn id="97" dur="1000"/>
                                        <p:tgtEl>
                                          <p:spTgt spid="2057"/>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left)">
                                      <p:cBhvr>
                                        <p:cTn id="114" dur="500"/>
                                        <p:tgtEl>
                                          <p:spTgt spid="28"/>
                                        </p:tgtEl>
                                      </p:cBhvr>
                                    </p:animEffect>
                                  </p:childTnLst>
                                </p:cTn>
                              </p:par>
                              <p:par>
                                <p:cTn id="115" presetID="22" presetClass="entr" presetSubtype="8" fill="hold"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left)">
                                      <p:cBhvr>
                                        <p:cTn id="117" dur="500"/>
                                        <p:tgtEl>
                                          <p:spTgt spid="26"/>
                                        </p:tgtEl>
                                      </p:cBhvr>
                                    </p:animEffect>
                                  </p:childTnLst>
                                </p:cTn>
                              </p:par>
                              <p:par>
                                <p:cTn id="118" presetID="22" presetClass="entr" presetSubtype="8" fill="hold" nodeType="with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left)">
                                      <p:cBhvr>
                                        <p:cTn id="120" dur="500"/>
                                        <p:tgtEl>
                                          <p:spTgt spid="1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wipe(down)">
                                      <p:cBhvr>
                                        <p:cTn id="130" dur="500"/>
                                        <p:tgtEl>
                                          <p:spTgt spid="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wipe(down)">
                                      <p:cBhvr>
                                        <p:cTn id="135" dur="500"/>
                                        <p:tgtEl>
                                          <p:spTgt spid="2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wipe(down)">
                                      <p:cBhvr>
                                        <p:cTn id="140" dur="500"/>
                                        <p:tgtEl>
                                          <p:spTgt spid="32"/>
                                        </p:tgtEl>
                                      </p:cBhvr>
                                    </p:animEffect>
                                  </p:childTnLst>
                                </p:cTn>
                              </p:par>
                              <p:par>
                                <p:cTn id="141" presetID="22" presetClass="entr" presetSubtype="4" fill="hold"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wipe(down)">
                                      <p:cBhvr>
                                        <p:cTn id="143" dur="500"/>
                                        <p:tgtEl>
                                          <p:spTgt spid="37"/>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2058"/>
                                        </p:tgtEl>
                                        <p:attrNameLst>
                                          <p:attrName>style.visibility</p:attrName>
                                        </p:attrNameLst>
                                      </p:cBhvr>
                                      <p:to>
                                        <p:strVal val="visible"/>
                                      </p:to>
                                    </p:set>
                                    <p:anim calcmode="lin" valueType="num">
                                      <p:cBhvr>
                                        <p:cTn id="148" dur="500" fill="hold"/>
                                        <p:tgtEl>
                                          <p:spTgt spid="2058"/>
                                        </p:tgtEl>
                                        <p:attrNameLst>
                                          <p:attrName>ppt_w</p:attrName>
                                        </p:attrNameLst>
                                      </p:cBhvr>
                                      <p:tavLst>
                                        <p:tav tm="0">
                                          <p:val>
                                            <p:fltVal val="0"/>
                                          </p:val>
                                        </p:tav>
                                        <p:tav tm="100000">
                                          <p:val>
                                            <p:strVal val="#ppt_w"/>
                                          </p:val>
                                        </p:tav>
                                      </p:tavLst>
                                    </p:anim>
                                    <p:anim calcmode="lin" valueType="num">
                                      <p:cBhvr>
                                        <p:cTn id="149" dur="500" fill="hold"/>
                                        <p:tgtEl>
                                          <p:spTgt spid="2058"/>
                                        </p:tgtEl>
                                        <p:attrNameLst>
                                          <p:attrName>ppt_h</p:attrName>
                                        </p:attrNameLst>
                                      </p:cBhvr>
                                      <p:tavLst>
                                        <p:tav tm="0">
                                          <p:val>
                                            <p:fltVal val="0"/>
                                          </p:val>
                                        </p:tav>
                                        <p:tav tm="100000">
                                          <p:val>
                                            <p:strVal val="#ppt_h"/>
                                          </p:val>
                                        </p:tav>
                                      </p:tavLst>
                                    </p:anim>
                                    <p:animEffect transition="in" filter="fade">
                                      <p:cBhvr>
                                        <p:cTn id="150" dur="500"/>
                                        <p:tgtEl>
                                          <p:spTgt spid="205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wipe(down)">
                                      <p:cBhvr>
                                        <p:cTn id="155" dur="500"/>
                                        <p:tgtEl>
                                          <p:spTgt spid="46"/>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wipe(down)">
                                      <p:cBhvr>
                                        <p:cTn id="158" dur="500"/>
                                        <p:tgtEl>
                                          <p:spTgt spid="47"/>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48"/>
                                        </p:tgtEl>
                                        <p:attrNameLst>
                                          <p:attrName>style.visibility</p:attrName>
                                        </p:attrNameLst>
                                      </p:cBhvr>
                                      <p:to>
                                        <p:strVal val="visible"/>
                                      </p:to>
                                    </p:set>
                                    <p:animEffect transition="in" filter="wipe(down)">
                                      <p:cBhvr>
                                        <p:cTn id="161" dur="500"/>
                                        <p:tgtEl>
                                          <p:spTgt spid="48"/>
                                        </p:tgtEl>
                                      </p:cBhvr>
                                    </p:animEffect>
                                  </p:childTnLst>
                                </p:cTn>
                              </p:par>
                            </p:childTnLst>
                          </p:cTn>
                        </p:par>
                        <p:par>
                          <p:cTn id="162" fill="hold">
                            <p:stCondLst>
                              <p:cond delay="500"/>
                            </p:stCondLst>
                            <p:childTnLst>
                              <p:par>
                                <p:cTn id="163" presetID="22" presetClass="entr" presetSubtype="4" fill="hold" grpId="0" nodeType="after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wipe(down)">
                                      <p:cBhvr>
                                        <p:cTn id="165" dur="500"/>
                                        <p:tgtEl>
                                          <p:spTgt spid="49"/>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wipe(down)">
                                      <p:cBhvr>
                                        <p:cTn id="168" dur="500"/>
                                        <p:tgtEl>
                                          <p:spTgt spid="50"/>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wipe(down)">
                                      <p:cBhvr>
                                        <p:cTn id="171" dur="500"/>
                                        <p:tgtEl>
                                          <p:spTgt spid="51"/>
                                        </p:tgtEl>
                                      </p:cBhvr>
                                    </p:animEffect>
                                  </p:childTnLst>
                                </p:cTn>
                              </p:par>
                            </p:childTnLst>
                          </p:cTn>
                        </p:par>
                        <p:par>
                          <p:cTn id="172" fill="hold">
                            <p:stCondLst>
                              <p:cond delay="1000"/>
                            </p:stCondLst>
                            <p:childTnLst>
                              <p:par>
                                <p:cTn id="173" presetID="22" presetClass="entr" presetSubtype="4"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wipe(down)">
                                      <p:cBhvr>
                                        <p:cTn id="175" dur="500"/>
                                        <p:tgtEl>
                                          <p:spTgt spid="52"/>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5"/>
                                        </p:tgtEl>
                                        <p:attrNameLst>
                                          <p:attrName>style.visibility</p:attrName>
                                        </p:attrNameLst>
                                      </p:cBhvr>
                                      <p:to>
                                        <p:strVal val="visible"/>
                                      </p:to>
                                    </p:set>
                                    <p:animEffect transition="in" filter="wipe(down)">
                                      <p:cBhvr>
                                        <p:cTn id="178" dur="500"/>
                                        <p:tgtEl>
                                          <p:spTgt spid="55"/>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4"/>
                                        </p:tgtEl>
                                        <p:attrNameLst>
                                          <p:attrName>style.visibility</p:attrName>
                                        </p:attrNameLst>
                                      </p:cBhvr>
                                      <p:to>
                                        <p:strVal val="visible"/>
                                      </p:to>
                                    </p:set>
                                    <p:animEffect transition="in" filter="wipe(down)">
                                      <p:cBhvr>
                                        <p:cTn id="181" dur="500"/>
                                        <p:tgtEl>
                                          <p:spTgt spid="54"/>
                                        </p:tgtEl>
                                      </p:cBhvr>
                                    </p:animEffect>
                                  </p:childTnLst>
                                </p:cTn>
                              </p:par>
                            </p:childTnLst>
                          </p:cTn>
                        </p:par>
                      </p:childTnLst>
                    </p:cTn>
                  </p:par>
                  <p:par>
                    <p:cTn id="182" fill="hold">
                      <p:stCondLst>
                        <p:cond delay="indefinite"/>
                      </p:stCondLst>
                      <p:childTnLst>
                        <p:par>
                          <p:cTn id="183" fill="hold">
                            <p:stCondLst>
                              <p:cond delay="0"/>
                            </p:stCondLst>
                            <p:childTnLst>
                              <p:par>
                                <p:cTn id="184" presetID="14" presetClass="entr" presetSubtype="10" fill="hold" grpId="0" nodeType="clickEffect">
                                  <p:stCondLst>
                                    <p:cond delay="0"/>
                                  </p:stCondLst>
                                  <p:childTnLst>
                                    <p:set>
                                      <p:cBhvr>
                                        <p:cTn id="185" dur="1" fill="hold">
                                          <p:stCondLst>
                                            <p:cond delay="0"/>
                                          </p:stCondLst>
                                        </p:cTn>
                                        <p:tgtEl>
                                          <p:spTgt spid="56"/>
                                        </p:tgtEl>
                                        <p:attrNameLst>
                                          <p:attrName>style.visibility</p:attrName>
                                        </p:attrNameLst>
                                      </p:cBhvr>
                                      <p:to>
                                        <p:strVal val="visible"/>
                                      </p:to>
                                    </p:set>
                                    <p:animEffect transition="in" filter="randombar(horizontal)">
                                      <p:cBhvr>
                                        <p:cTn id="186" dur="500"/>
                                        <p:tgtEl>
                                          <p:spTgt spid="56"/>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2053"/>
                                        </p:tgtEl>
                                        <p:attrNameLst>
                                          <p:attrName>style.visibility</p:attrName>
                                        </p:attrNameLst>
                                      </p:cBhvr>
                                      <p:to>
                                        <p:strVal val="visible"/>
                                      </p:to>
                                    </p:set>
                                    <p:anim calcmode="lin" valueType="num">
                                      <p:cBhvr>
                                        <p:cTn id="191" dur="500" fill="hold"/>
                                        <p:tgtEl>
                                          <p:spTgt spid="2053"/>
                                        </p:tgtEl>
                                        <p:attrNameLst>
                                          <p:attrName>ppt_w</p:attrName>
                                        </p:attrNameLst>
                                      </p:cBhvr>
                                      <p:tavLst>
                                        <p:tav tm="0">
                                          <p:val>
                                            <p:fltVal val="0"/>
                                          </p:val>
                                        </p:tav>
                                        <p:tav tm="100000">
                                          <p:val>
                                            <p:strVal val="#ppt_w"/>
                                          </p:val>
                                        </p:tav>
                                      </p:tavLst>
                                    </p:anim>
                                    <p:anim calcmode="lin" valueType="num">
                                      <p:cBhvr>
                                        <p:cTn id="192" dur="500" fill="hold"/>
                                        <p:tgtEl>
                                          <p:spTgt spid="2053"/>
                                        </p:tgtEl>
                                        <p:attrNameLst>
                                          <p:attrName>ppt_h</p:attrName>
                                        </p:attrNameLst>
                                      </p:cBhvr>
                                      <p:tavLst>
                                        <p:tav tm="0">
                                          <p:val>
                                            <p:fltVal val="0"/>
                                          </p:val>
                                        </p:tav>
                                        <p:tav tm="100000">
                                          <p:val>
                                            <p:strVal val="#ppt_h"/>
                                          </p:val>
                                        </p:tav>
                                      </p:tavLst>
                                    </p:anim>
                                    <p:animEffect transition="in" filter="fade">
                                      <p:cBhvr>
                                        <p:cTn id="193" dur="500"/>
                                        <p:tgtEl>
                                          <p:spTgt spid="2053"/>
                                        </p:tgtEl>
                                      </p:cBhvr>
                                    </p:animEffect>
                                  </p:childTnLst>
                                </p:cTn>
                              </p:par>
                            </p:childTnLst>
                          </p:cTn>
                        </p:par>
                        <p:par>
                          <p:cTn id="194" fill="hold">
                            <p:stCondLst>
                              <p:cond delay="500"/>
                            </p:stCondLst>
                            <p:childTnLst>
                              <p:par>
                                <p:cTn id="195" presetID="22" presetClass="entr" presetSubtype="4" fill="hold" grpId="0" nodeType="afterEffect">
                                  <p:stCondLst>
                                    <p:cond delay="0"/>
                                  </p:stCondLst>
                                  <p:childTnLst>
                                    <p:set>
                                      <p:cBhvr>
                                        <p:cTn id="196" dur="1" fill="hold">
                                          <p:stCondLst>
                                            <p:cond delay="0"/>
                                          </p:stCondLst>
                                        </p:cTn>
                                        <p:tgtEl>
                                          <p:spTgt spid="2049"/>
                                        </p:tgtEl>
                                        <p:attrNameLst>
                                          <p:attrName>style.visibility</p:attrName>
                                        </p:attrNameLst>
                                      </p:cBhvr>
                                      <p:to>
                                        <p:strVal val="visible"/>
                                      </p:to>
                                    </p:set>
                                    <p:animEffect transition="in" filter="wipe(down)">
                                      <p:cBhvr>
                                        <p:cTn id="197" dur="500"/>
                                        <p:tgtEl>
                                          <p:spTgt spid="2049"/>
                                        </p:tgtEl>
                                      </p:cBhvr>
                                    </p:animEffect>
                                  </p:childTnLst>
                                </p:cTn>
                              </p:par>
                            </p:childTnLst>
                          </p:cTn>
                        </p:par>
                      </p:childTnLst>
                    </p:cTn>
                  </p:par>
                  <p:par>
                    <p:cTn id="198" fill="hold">
                      <p:stCondLst>
                        <p:cond delay="indefinite"/>
                      </p:stCondLst>
                      <p:childTnLst>
                        <p:par>
                          <p:cTn id="199" fill="hold">
                            <p:stCondLst>
                              <p:cond delay="0"/>
                            </p:stCondLst>
                            <p:childTnLst>
                              <p:par>
                                <p:cTn id="200" presetID="27" presetClass="emph" presetSubtype="0" fill="remove" grpId="1" nodeType="clickEffect">
                                  <p:stCondLst>
                                    <p:cond delay="0"/>
                                  </p:stCondLst>
                                  <p:childTnLst>
                                    <p:animClr clrSpc="rgb" dir="cw">
                                      <p:cBhvr override="childStyle">
                                        <p:cTn id="201" dur="250" autoRev="1" fill="remove"/>
                                        <p:tgtEl>
                                          <p:spTgt spid="56"/>
                                        </p:tgtEl>
                                        <p:attrNameLst>
                                          <p:attrName>style.color</p:attrName>
                                        </p:attrNameLst>
                                      </p:cBhvr>
                                      <p:to>
                                        <a:schemeClr val="bg1"/>
                                      </p:to>
                                    </p:animClr>
                                    <p:animClr clrSpc="rgb" dir="cw">
                                      <p:cBhvr>
                                        <p:cTn id="202" dur="250" autoRev="1" fill="remove"/>
                                        <p:tgtEl>
                                          <p:spTgt spid="56"/>
                                        </p:tgtEl>
                                        <p:attrNameLst>
                                          <p:attrName>fillcolor</p:attrName>
                                        </p:attrNameLst>
                                      </p:cBhvr>
                                      <p:to>
                                        <a:schemeClr val="bg1"/>
                                      </p:to>
                                    </p:animClr>
                                    <p:set>
                                      <p:cBhvr>
                                        <p:cTn id="203" dur="250" autoRev="1" fill="remove"/>
                                        <p:tgtEl>
                                          <p:spTgt spid="56"/>
                                        </p:tgtEl>
                                        <p:attrNameLst>
                                          <p:attrName>fill.type</p:attrName>
                                        </p:attrNameLst>
                                      </p:cBhvr>
                                      <p:to>
                                        <p:strVal val="solid"/>
                                      </p:to>
                                    </p:set>
                                    <p:set>
                                      <p:cBhvr>
                                        <p:cTn id="204" dur="250" autoRev="1" fill="remove"/>
                                        <p:tgtEl>
                                          <p:spTgt spid="5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4" grpId="0" animBg="1"/>
      <p:bldP spid="8" grpId="0"/>
      <p:bldP spid="17" grpId="0"/>
      <p:bldP spid="18" grpId="0" animBg="1"/>
      <p:bldP spid="19" grpId="0" animBg="1"/>
      <p:bldP spid="20" grpId="0"/>
      <p:bldP spid="21"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6" grpId="1" animBg="1"/>
      <p:bldP spid="2049" grpId="0" animBg="1"/>
      <p:bldP spid="2053" grpId="0" animBg="1"/>
      <p:bldP spid="2078" grpId="0" animBg="1"/>
      <p:bldP spid="2078" grpId="1"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ight Arrow 67"/>
          <p:cNvSpPr/>
          <p:nvPr/>
        </p:nvSpPr>
        <p:spPr>
          <a:xfrm rot="1130779">
            <a:off x="7411619" y="4106778"/>
            <a:ext cx="298580" cy="283027"/>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rot="1668775">
            <a:off x="4020450" y="3235043"/>
            <a:ext cx="298580" cy="283027"/>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a:off x="1052291" y="2647827"/>
            <a:ext cx="298580" cy="283027"/>
          </a:xfrm>
          <a:prstGeom prst="right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ontent Placeholder 2"/>
          <p:cNvSpPr>
            <a:spLocks noGrp="1"/>
          </p:cNvSpPr>
          <p:nvPr>
            <p:ph idx="1"/>
          </p:nvPr>
        </p:nvSpPr>
        <p:spPr>
          <a:xfrm>
            <a:off x="1097280" y="1845734"/>
            <a:ext cx="10058400" cy="4023360"/>
          </a:xfrm>
        </p:spPr>
        <p:txBody>
          <a:bodyPr/>
          <a:lstStyle/>
          <a:p>
            <a:r>
              <a:rPr lang="en-US" b="1" dirty="0" smtClean="0"/>
              <a:t>Economic theory of worker productivity and value:</a:t>
            </a:r>
          </a:p>
          <a:p>
            <a:endParaRPr lang="en-US" dirty="0"/>
          </a:p>
        </p:txBody>
      </p:sp>
      <p:sp>
        <p:nvSpPr>
          <p:cNvPr id="25" name="Oval 24"/>
          <p:cNvSpPr/>
          <p:nvPr/>
        </p:nvSpPr>
        <p:spPr>
          <a:xfrm>
            <a:off x="7762551" y="2255422"/>
            <a:ext cx="4030824" cy="4049480"/>
          </a:xfrm>
          <a:prstGeom prst="ellipse">
            <a:avLst/>
          </a:prstGeom>
          <a:solidFill>
            <a:schemeClr val="tx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rgbClr val="7030A0"/>
              </a:solidFill>
            </a:endParaRPr>
          </a:p>
          <a:p>
            <a:pPr algn="ctr"/>
            <a:r>
              <a:rPr lang="en-US" sz="3600" b="1" dirty="0" smtClean="0">
                <a:solidFill>
                  <a:srgbClr val="7030A0"/>
                </a:solidFill>
                <a:effectLst>
                  <a:outerShdw blurRad="38100" dist="38100" dir="2700000" algn="tl">
                    <a:srgbClr val="000000">
                      <a:alpha val="43137"/>
                    </a:srgbClr>
                  </a:outerShdw>
                </a:effectLst>
              </a:rPr>
              <a:t>VALUE:</a:t>
            </a:r>
          </a:p>
          <a:p>
            <a:pPr algn="ctr"/>
            <a:endParaRPr lang="en-US" b="1" dirty="0">
              <a:solidFill>
                <a:srgbClr val="7030A0"/>
              </a:solidFill>
            </a:endParaRPr>
          </a:p>
          <a:p>
            <a:pPr algn="ctr"/>
            <a:endParaRPr lang="en-US" b="1" dirty="0" smtClean="0">
              <a:solidFill>
                <a:srgbClr val="7030A0"/>
              </a:solidFill>
            </a:endParaRPr>
          </a:p>
          <a:p>
            <a:pPr algn="ctr"/>
            <a:endParaRPr lang="en-US" b="1" dirty="0">
              <a:solidFill>
                <a:srgbClr val="7030A0"/>
              </a:solidFill>
            </a:endParaRPr>
          </a:p>
          <a:p>
            <a:pPr algn="ctr"/>
            <a:endParaRPr lang="en-US" b="1" dirty="0" smtClean="0">
              <a:solidFill>
                <a:srgbClr val="7030A0"/>
              </a:solidFill>
            </a:endParaRPr>
          </a:p>
          <a:p>
            <a:pPr algn="ctr"/>
            <a:endParaRPr lang="en-US" b="1" dirty="0">
              <a:solidFill>
                <a:srgbClr val="7030A0"/>
              </a:solidFill>
            </a:endParaRPr>
          </a:p>
          <a:p>
            <a:pPr algn="ctr"/>
            <a:endParaRPr lang="en-US" b="1" dirty="0" smtClean="0">
              <a:solidFill>
                <a:srgbClr val="7030A0"/>
              </a:solidFill>
            </a:endParaRPr>
          </a:p>
          <a:p>
            <a:pPr algn="ctr"/>
            <a:endParaRPr lang="en-US" b="1" dirty="0">
              <a:solidFill>
                <a:srgbClr val="7030A0"/>
              </a:solidFill>
            </a:endParaRPr>
          </a:p>
          <a:p>
            <a:pPr algn="ctr"/>
            <a:endParaRPr lang="en-US" b="1" dirty="0" smtClean="0">
              <a:solidFill>
                <a:srgbClr val="7030A0"/>
              </a:solidFill>
            </a:endParaRPr>
          </a:p>
          <a:p>
            <a:pPr algn="ctr"/>
            <a:endParaRPr lang="en-US" b="1" dirty="0">
              <a:solidFill>
                <a:srgbClr val="7030A0"/>
              </a:solidFill>
            </a:endParaRPr>
          </a:p>
          <a:p>
            <a:pPr algn="ctr"/>
            <a:endParaRPr lang="en-US" b="1" dirty="0" smtClean="0">
              <a:solidFill>
                <a:srgbClr val="7030A0"/>
              </a:solidFill>
            </a:endParaRPr>
          </a:p>
          <a:p>
            <a:pPr algn="ctr"/>
            <a:endParaRPr lang="en-US" b="1" dirty="0">
              <a:solidFill>
                <a:srgbClr val="7030A0"/>
              </a:solidFill>
            </a:endParaRPr>
          </a:p>
        </p:txBody>
      </p:sp>
      <p:sp>
        <p:nvSpPr>
          <p:cNvPr id="2" name="Title 1"/>
          <p:cNvSpPr>
            <a:spLocks noGrp="1"/>
          </p:cNvSpPr>
          <p:nvPr>
            <p:ph type="title"/>
          </p:nvPr>
        </p:nvSpPr>
        <p:spPr/>
        <p:txBody>
          <a:bodyPr/>
          <a:lstStyle/>
          <a:p>
            <a:r>
              <a:rPr lang="en-US" dirty="0" smtClean="0"/>
              <a:t>Value of a BSN: Human capital, productivity, and value</a:t>
            </a:r>
            <a:endParaRPr lang="en-US" dirty="0"/>
          </a:p>
        </p:txBody>
      </p:sp>
      <p:sp>
        <p:nvSpPr>
          <p:cNvPr id="4" name="Rectangle 3"/>
          <p:cNvSpPr/>
          <p:nvPr/>
        </p:nvSpPr>
        <p:spPr>
          <a:xfrm>
            <a:off x="4354809" y="2520377"/>
            <a:ext cx="3004458" cy="171235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Nurse Productivity</a:t>
            </a:r>
            <a:r>
              <a:rPr lang="en-US" sz="3600" b="1" dirty="0" smtClean="0"/>
              <a:t> </a:t>
            </a:r>
            <a:r>
              <a:rPr lang="en-US" dirty="0"/>
              <a:t>a</a:t>
            </a:r>
            <a:r>
              <a:rPr lang="en-US" i="1" dirty="0" smtClean="0"/>
              <a:t>dditional “output”, or improvement in patient outcomes, attributed to a nurse FTE</a:t>
            </a:r>
            <a:endParaRPr lang="en-US" i="1" dirty="0"/>
          </a:p>
        </p:txBody>
      </p:sp>
      <p:sp>
        <p:nvSpPr>
          <p:cNvPr id="5" name="Rectangle 4"/>
          <p:cNvSpPr/>
          <p:nvPr/>
        </p:nvSpPr>
        <p:spPr>
          <a:xfrm>
            <a:off x="1591903" y="2239615"/>
            <a:ext cx="2376196" cy="109945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Nurse Human Capital</a:t>
            </a:r>
            <a:endParaRPr lang="en-US" sz="2800" dirty="0"/>
          </a:p>
        </p:txBody>
      </p:sp>
      <p:sp>
        <p:nvSpPr>
          <p:cNvPr id="6" name="Rectangle 5"/>
          <p:cNvSpPr/>
          <p:nvPr/>
        </p:nvSpPr>
        <p:spPr>
          <a:xfrm>
            <a:off x="745415" y="5158407"/>
            <a:ext cx="2310882" cy="11464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Nurse Work Environment</a:t>
            </a:r>
            <a:endParaRPr lang="en-US" sz="2800" dirty="0"/>
          </a:p>
        </p:txBody>
      </p:sp>
      <p:sp>
        <p:nvSpPr>
          <p:cNvPr id="7" name="Rectangle 6"/>
          <p:cNvSpPr/>
          <p:nvPr/>
        </p:nvSpPr>
        <p:spPr>
          <a:xfrm>
            <a:off x="8098970" y="3498980"/>
            <a:ext cx="1387151" cy="9517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Patients, families </a:t>
            </a:r>
            <a:endParaRPr lang="en-US" dirty="0"/>
          </a:p>
        </p:txBody>
      </p:sp>
      <p:sp>
        <p:nvSpPr>
          <p:cNvPr id="9" name="Rectangle 8"/>
          <p:cNvSpPr/>
          <p:nvPr/>
        </p:nvSpPr>
        <p:spPr>
          <a:xfrm>
            <a:off x="10055290" y="3498980"/>
            <a:ext cx="1384041" cy="9517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Hospitals</a:t>
            </a:r>
            <a:endParaRPr lang="en-US" dirty="0"/>
          </a:p>
        </p:txBody>
      </p:sp>
      <p:sp>
        <p:nvSpPr>
          <p:cNvPr id="10" name="Rectangle 9"/>
          <p:cNvSpPr/>
          <p:nvPr/>
        </p:nvSpPr>
        <p:spPr>
          <a:xfrm>
            <a:off x="9081794" y="5023948"/>
            <a:ext cx="1424475" cy="84189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Payors</a:t>
            </a:r>
            <a:r>
              <a:rPr lang="en-US" b="1" dirty="0" smtClean="0"/>
              <a:t> </a:t>
            </a:r>
            <a:endParaRPr lang="en-US" dirty="0"/>
          </a:p>
        </p:txBody>
      </p:sp>
      <p:cxnSp>
        <p:nvCxnSpPr>
          <p:cNvPr id="12" name="Straight Arrow Connector 11"/>
          <p:cNvCxnSpPr>
            <a:stCxn id="7" idx="3"/>
            <a:endCxn id="9" idx="1"/>
          </p:cNvCxnSpPr>
          <p:nvPr/>
        </p:nvCxnSpPr>
        <p:spPr>
          <a:xfrm>
            <a:off x="9486121" y="3974841"/>
            <a:ext cx="569169"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10" idx="0"/>
          </p:cNvCxnSpPr>
          <p:nvPr/>
        </p:nvCxnSpPr>
        <p:spPr>
          <a:xfrm>
            <a:off x="8792546" y="4450702"/>
            <a:ext cx="1001486" cy="5732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a:endCxn id="10" idx="0"/>
          </p:cNvCxnSpPr>
          <p:nvPr/>
        </p:nvCxnSpPr>
        <p:spPr>
          <a:xfrm flipH="1">
            <a:off x="9794032" y="4450702"/>
            <a:ext cx="953279" cy="57324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0" y="2506315"/>
            <a:ext cx="886408" cy="56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7030A0"/>
                </a:solidFill>
                <a:effectLst>
                  <a:outerShdw blurRad="50800" dist="38100" dir="5400000" algn="t" rotWithShape="0">
                    <a:prstClr val="black">
                      <a:alpha val="40000"/>
                    </a:prstClr>
                  </a:outerShdw>
                </a:effectLst>
              </a:rPr>
              <a:t>BSN</a:t>
            </a:r>
            <a:endParaRPr lang="en-US" sz="3200" b="1" dirty="0">
              <a:solidFill>
                <a:srgbClr val="7030A0"/>
              </a:solidFill>
              <a:effectLst>
                <a:outerShdw blurRad="50800" dist="38100" dir="5400000" algn="t" rotWithShape="0">
                  <a:prstClr val="black">
                    <a:alpha val="40000"/>
                  </a:prstClr>
                </a:outerShdw>
              </a:effectLst>
            </a:endParaRPr>
          </a:p>
        </p:txBody>
      </p:sp>
      <p:cxnSp>
        <p:nvCxnSpPr>
          <p:cNvPr id="70" name="Straight Arrow Connector 69"/>
          <p:cNvCxnSpPr>
            <a:stCxn id="6" idx="0"/>
            <a:endCxn id="67" idx="2"/>
          </p:cNvCxnSpPr>
          <p:nvPr/>
        </p:nvCxnSpPr>
        <p:spPr>
          <a:xfrm flipV="1">
            <a:off x="1900856" y="3505350"/>
            <a:ext cx="2209734" cy="1653057"/>
          </a:xfrm>
          <a:prstGeom prst="straightConnector1">
            <a:avLst/>
          </a:prstGeom>
          <a:ln w="25400">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repeatCount="2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heel(1)">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0"/>
                            </p:stCondLst>
                            <p:childTnLst>
                              <p:par>
                                <p:cTn id="47" presetID="22" presetClass="entr" presetSubtype="4"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1000" fill="hold"/>
                                        <p:tgtEl>
                                          <p:spTgt spid="48"/>
                                        </p:tgtEl>
                                        <p:attrNameLst>
                                          <p:attrName>ppt_w</p:attrName>
                                        </p:attrNameLst>
                                      </p:cBhvr>
                                      <p:tavLst>
                                        <p:tav tm="0">
                                          <p:val>
                                            <p:fltVal val="0"/>
                                          </p:val>
                                        </p:tav>
                                        <p:tav tm="100000">
                                          <p:val>
                                            <p:strVal val="#ppt_w"/>
                                          </p:val>
                                        </p:tav>
                                      </p:tavLst>
                                    </p:anim>
                                    <p:anim calcmode="lin" valueType="num">
                                      <p:cBhvr>
                                        <p:cTn id="55" dur="1000" fill="hold"/>
                                        <p:tgtEl>
                                          <p:spTgt spid="48"/>
                                        </p:tgtEl>
                                        <p:attrNameLst>
                                          <p:attrName>ppt_h</p:attrName>
                                        </p:attrNameLst>
                                      </p:cBhvr>
                                      <p:tavLst>
                                        <p:tav tm="0">
                                          <p:val>
                                            <p:fltVal val="0"/>
                                          </p:val>
                                        </p:tav>
                                        <p:tav tm="100000">
                                          <p:val>
                                            <p:strVal val="#ppt_h"/>
                                          </p:val>
                                        </p:tav>
                                      </p:tavLst>
                                    </p:anim>
                                    <p:anim calcmode="lin" valueType="num">
                                      <p:cBhvr>
                                        <p:cTn id="56" dur="1000" fill="hold"/>
                                        <p:tgtEl>
                                          <p:spTgt spid="48"/>
                                        </p:tgtEl>
                                        <p:attrNameLst>
                                          <p:attrName>style.rotation</p:attrName>
                                        </p:attrNameLst>
                                      </p:cBhvr>
                                      <p:tavLst>
                                        <p:tav tm="0">
                                          <p:val>
                                            <p:fltVal val="90"/>
                                          </p:val>
                                        </p:tav>
                                        <p:tav tm="100000">
                                          <p:val>
                                            <p:fltVal val="0"/>
                                          </p:val>
                                        </p:tav>
                                      </p:tavLst>
                                    </p:anim>
                                    <p:animEffect transition="in" filter="fade">
                                      <p:cBhvr>
                                        <p:cTn id="57" dur="1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repeatCount="2000" autoRev="1" fill="remove" grpId="1" nodeType="clickEffect">
                                  <p:stCondLst>
                                    <p:cond delay="0"/>
                                  </p:stCondLst>
                                  <p:childTnLst>
                                    <p:animScale>
                                      <p:cBhvr>
                                        <p:cTn id="66" dur="2000" fill="hold"/>
                                        <p:tgtEl>
                                          <p:spTgt spid="5"/>
                                        </p:tgtEl>
                                      </p:cBhvr>
                                      <p:by x="150000" y="150000"/>
                                    </p:animScale>
                                  </p:childTnLst>
                                </p:cTn>
                              </p:par>
                              <p:par>
                                <p:cTn id="67" presetID="6" presetClass="emph" presetSubtype="0" repeatCount="2000" autoRev="1" fill="remove" grpId="1" nodeType="withEffect">
                                  <p:stCondLst>
                                    <p:cond delay="0"/>
                                  </p:stCondLst>
                                  <p:childTnLst>
                                    <p:animScale>
                                      <p:cBhvr>
                                        <p:cTn id="68" dur="2000" fill="hold"/>
                                        <p:tgtEl>
                                          <p:spTgt spid="4"/>
                                        </p:tgtEl>
                                      </p:cBhvr>
                                      <p:by x="150000" y="150000"/>
                                    </p:animScale>
                                  </p:childTnLst>
                                </p:cTn>
                              </p:par>
                              <p:par>
                                <p:cTn id="69" presetID="6" presetClass="emph" presetSubtype="0" repeatCount="2000" autoRev="1" fill="remove" grpId="1" nodeType="withEffect">
                                  <p:stCondLst>
                                    <p:cond delay="0"/>
                                  </p:stCondLst>
                                  <p:childTnLst>
                                    <p:animScale>
                                      <p:cBhvr>
                                        <p:cTn id="70"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animBg="1"/>
      <p:bldP spid="66" grpId="0" animBg="1"/>
      <p:bldP spid="25" grpId="0" animBg="1"/>
      <p:bldP spid="25" grpId="1" animBg="1"/>
      <p:bldP spid="4" grpId="0" animBg="1"/>
      <p:bldP spid="4" grpId="1" animBg="1"/>
      <p:bldP spid="5" grpId="0" animBg="1"/>
      <p:bldP spid="5" grpId="1" animBg="1"/>
      <p:bldP spid="6" grpId="0" animBg="1"/>
      <p:bldP spid="7" grpId="0" animBg="1"/>
      <p:bldP spid="9" grpId="0" animBg="1"/>
      <p:bldP spid="10"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BSN is a BSN… Right?...</a:t>
            </a:r>
          </a:p>
        </p:txBody>
      </p:sp>
      <p:sp>
        <p:nvSpPr>
          <p:cNvPr id="3" name="Content Placeholder 2"/>
          <p:cNvSpPr>
            <a:spLocks noGrp="1"/>
          </p:cNvSpPr>
          <p:nvPr>
            <p:ph idx="1"/>
          </p:nvPr>
        </p:nvSpPr>
        <p:spPr>
          <a:xfrm>
            <a:off x="1097280" y="1845734"/>
            <a:ext cx="10058400" cy="4041882"/>
          </a:xfrm>
        </p:spPr>
        <p:txBody>
          <a:bodyPr>
            <a:normAutofit/>
          </a:bodyPr>
          <a:lstStyle/>
          <a:p>
            <a:r>
              <a:rPr lang="en-US" dirty="0" smtClean="0"/>
              <a:t>Factors that can mediate the “BSN -&gt; Human Capital/ Value” relationship </a:t>
            </a:r>
          </a:p>
          <a:p>
            <a:r>
              <a:rPr lang="en-US" dirty="0" smtClean="0"/>
              <a:t>Educational process can be viewed as a “production function” </a:t>
            </a:r>
          </a:p>
          <a:p>
            <a:pPr lvl="1"/>
            <a:endParaRPr lang="en-US" dirty="0" smtClean="0"/>
          </a:p>
          <a:p>
            <a:pPr lvl="1"/>
            <a:endParaRPr lang="en-US" dirty="0"/>
          </a:p>
          <a:p>
            <a:pPr lvl="1"/>
            <a:endParaRPr lang="en-US" dirty="0" smtClean="0"/>
          </a:p>
          <a:p>
            <a:pPr lvl="1"/>
            <a:endParaRPr lang="en-US" dirty="0"/>
          </a:p>
          <a:p>
            <a:pPr lvl="1"/>
            <a:endParaRPr lang="en-US" dirty="0" smtClean="0"/>
          </a:p>
          <a:p>
            <a:pPr marL="201168" lvl="1" indent="0">
              <a:buNone/>
            </a:pPr>
            <a:endParaRPr lang="en-US" dirty="0" smtClean="0"/>
          </a:p>
          <a:p>
            <a:pPr marL="201168" lvl="1" indent="0">
              <a:buNone/>
            </a:pPr>
            <a:endParaRPr lang="en-US" sz="2000" b="1" dirty="0" smtClean="0"/>
          </a:p>
          <a:p>
            <a:pPr marL="201168" lvl="1" indent="0">
              <a:buNone/>
            </a:pPr>
            <a:r>
              <a:rPr lang="en-US" sz="2000" b="1" dirty="0" smtClean="0"/>
              <a:t>Any factor that influences either the inputs or the characteristics of the production function will have a potential to influence the value of the BSN</a:t>
            </a:r>
          </a:p>
        </p:txBody>
      </p:sp>
      <p:sp>
        <p:nvSpPr>
          <p:cNvPr id="4" name="Rectangle 3"/>
          <p:cNvSpPr/>
          <p:nvPr/>
        </p:nvSpPr>
        <p:spPr>
          <a:xfrm>
            <a:off x="65314" y="2435286"/>
            <a:ext cx="3741576" cy="1754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7030A0"/>
                </a:solidFill>
              </a:rPr>
              <a:t>	</a:t>
            </a:r>
            <a:endParaRPr lang="en-US" u="sng" dirty="0" smtClean="0">
              <a:solidFill>
                <a:srgbClr val="7030A0"/>
              </a:solidFill>
            </a:endParaRPr>
          </a:p>
          <a:p>
            <a:r>
              <a:rPr lang="en-US" dirty="0">
                <a:solidFill>
                  <a:srgbClr val="7030A0"/>
                </a:solidFill>
              </a:rPr>
              <a:t>	</a:t>
            </a:r>
            <a:r>
              <a:rPr lang="en-US" dirty="0" smtClean="0">
                <a:solidFill>
                  <a:srgbClr val="7030A0"/>
                </a:solidFill>
              </a:rPr>
              <a:t>Student effort, ability, motivation </a:t>
            </a:r>
          </a:p>
          <a:p>
            <a:endParaRPr lang="en-US" dirty="0" smtClean="0">
              <a:solidFill>
                <a:srgbClr val="7030A0"/>
              </a:solidFill>
            </a:endParaRPr>
          </a:p>
          <a:p>
            <a:r>
              <a:rPr lang="en-US" dirty="0" smtClean="0">
                <a:solidFill>
                  <a:srgbClr val="7030A0"/>
                </a:solidFill>
              </a:rPr>
              <a:t>	Faculty effort, ability, motivation</a:t>
            </a:r>
          </a:p>
          <a:p>
            <a:endParaRPr lang="en-US" dirty="0" smtClean="0">
              <a:solidFill>
                <a:srgbClr val="7030A0"/>
              </a:solidFill>
            </a:endParaRPr>
          </a:p>
          <a:p>
            <a:r>
              <a:rPr lang="en-US" dirty="0" smtClean="0">
                <a:solidFill>
                  <a:srgbClr val="7030A0"/>
                </a:solidFill>
              </a:rPr>
              <a:t>	Facility, equipment, etc.   </a:t>
            </a:r>
            <a:endParaRPr lang="en-US" dirty="0">
              <a:solidFill>
                <a:srgbClr val="7030A0"/>
              </a:solidFill>
            </a:endParaRPr>
          </a:p>
        </p:txBody>
      </p:sp>
      <p:sp>
        <p:nvSpPr>
          <p:cNvPr id="5" name="Rectangle 4"/>
          <p:cNvSpPr/>
          <p:nvPr/>
        </p:nvSpPr>
        <p:spPr>
          <a:xfrm>
            <a:off x="4444481" y="2836502"/>
            <a:ext cx="4270310" cy="1511561"/>
          </a:xfrm>
          <a:prstGeom prst="rect">
            <a:avLst/>
          </a:prstGeom>
          <a:solidFill>
            <a:schemeClr val="tx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solidFill>
                  <a:srgbClr val="7030A0"/>
                </a:solidFill>
              </a:rPr>
              <a:t>Production function:</a:t>
            </a:r>
          </a:p>
          <a:p>
            <a:r>
              <a:rPr lang="en-US" dirty="0">
                <a:solidFill>
                  <a:srgbClr val="7030A0"/>
                </a:solidFill>
              </a:rPr>
              <a:t>	</a:t>
            </a:r>
            <a:r>
              <a:rPr lang="en-US" dirty="0" smtClean="0">
                <a:solidFill>
                  <a:srgbClr val="7030A0"/>
                </a:solidFill>
              </a:rPr>
              <a:t>Pedagogy;</a:t>
            </a:r>
          </a:p>
          <a:p>
            <a:r>
              <a:rPr lang="en-US" dirty="0" smtClean="0">
                <a:solidFill>
                  <a:srgbClr val="7030A0"/>
                </a:solidFill>
              </a:rPr>
              <a:t>	Curriculum,</a:t>
            </a:r>
          </a:p>
          <a:p>
            <a:r>
              <a:rPr lang="en-US" dirty="0" smtClean="0">
                <a:solidFill>
                  <a:srgbClr val="7030A0"/>
                </a:solidFill>
              </a:rPr>
              <a:t>	Quality of the learning environment;</a:t>
            </a:r>
          </a:p>
        </p:txBody>
      </p:sp>
      <p:cxnSp>
        <p:nvCxnSpPr>
          <p:cNvPr id="7" name="Straight Arrow Connector 6"/>
          <p:cNvCxnSpPr>
            <a:endCxn id="5" idx="1"/>
          </p:cNvCxnSpPr>
          <p:nvPr/>
        </p:nvCxnSpPr>
        <p:spPr>
          <a:xfrm>
            <a:off x="3806890" y="3032447"/>
            <a:ext cx="637591" cy="559836"/>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1"/>
          </p:cNvCxnSpPr>
          <p:nvPr/>
        </p:nvCxnSpPr>
        <p:spPr>
          <a:xfrm>
            <a:off x="643812" y="3592282"/>
            <a:ext cx="3800669" cy="1"/>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1"/>
          </p:cNvCxnSpPr>
          <p:nvPr/>
        </p:nvCxnSpPr>
        <p:spPr>
          <a:xfrm flipV="1">
            <a:off x="3340359" y="3592283"/>
            <a:ext cx="1104122" cy="541177"/>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714791" y="3601615"/>
            <a:ext cx="2192694" cy="0"/>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43812" y="3032447"/>
            <a:ext cx="3163078" cy="0"/>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43812" y="4133460"/>
            <a:ext cx="2696548" cy="0"/>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803432" y="3275042"/>
            <a:ext cx="2406132" cy="31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H</a:t>
            </a:r>
            <a:r>
              <a:rPr lang="en-US" dirty="0" smtClean="0">
                <a:solidFill>
                  <a:srgbClr val="7030A0"/>
                </a:solidFill>
              </a:rPr>
              <a:t>uman Capital/ Value </a:t>
            </a:r>
            <a:endParaRPr lang="en-US" dirty="0">
              <a:solidFill>
                <a:srgbClr val="7030A0"/>
              </a:solidFill>
            </a:endParaRPr>
          </a:p>
        </p:txBody>
      </p:sp>
    </p:spTree>
    <p:extLst>
      <p:ext uri="{BB962C8B-B14F-4D97-AF65-F5344CB8AC3E}">
        <p14:creationId xmlns:p14="http://schemas.microsoft.com/office/powerpoint/2010/main" val="104624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Question 1:</a:t>
            </a:r>
            <a:endParaRPr lang="en-US" dirty="0"/>
          </a:p>
        </p:txBody>
      </p:sp>
      <p:sp>
        <p:nvSpPr>
          <p:cNvPr id="3" name="Content Placeholder 2"/>
          <p:cNvSpPr>
            <a:spLocks noGrp="1"/>
          </p:cNvSpPr>
          <p:nvPr>
            <p:ph idx="1"/>
          </p:nvPr>
        </p:nvSpPr>
        <p:spPr/>
        <p:txBody>
          <a:bodyPr>
            <a:normAutofit/>
          </a:bodyPr>
          <a:lstStyle/>
          <a:p>
            <a:r>
              <a:rPr lang="en-US" b="1" i="1" dirty="0" smtClean="0"/>
              <a:t>Does the quality of the BSN-granting program influence the value of a BSN?</a:t>
            </a:r>
          </a:p>
          <a:p>
            <a:pPr lvl="1"/>
            <a:endParaRPr lang="en-US" dirty="0" smtClean="0"/>
          </a:p>
          <a:p>
            <a:pPr lvl="1"/>
            <a:r>
              <a:rPr lang="en-US" dirty="0" smtClean="0"/>
              <a:t>High-quality nursing programs:</a:t>
            </a:r>
          </a:p>
          <a:p>
            <a:pPr lvl="2"/>
            <a:r>
              <a:rPr lang="en-US" dirty="0" smtClean="0"/>
              <a:t>Have more faculty with Doctorate degrees; </a:t>
            </a:r>
          </a:p>
          <a:p>
            <a:pPr lvl="2"/>
            <a:r>
              <a:rPr lang="en-US" dirty="0" smtClean="0"/>
              <a:t>More research-active faculty, </a:t>
            </a:r>
          </a:p>
          <a:p>
            <a:pPr lvl="2"/>
            <a:r>
              <a:rPr lang="en-US" dirty="0" smtClean="0"/>
              <a:t>Better facilities and learning environment</a:t>
            </a:r>
          </a:p>
          <a:p>
            <a:pPr lvl="2"/>
            <a:r>
              <a:rPr lang="en-US" dirty="0" smtClean="0"/>
              <a:t>More motivated student peer group. </a:t>
            </a:r>
          </a:p>
          <a:p>
            <a:pPr lvl="2"/>
            <a:endParaRPr lang="en-US" dirty="0" smtClean="0"/>
          </a:p>
          <a:p>
            <a:pPr lvl="1"/>
            <a:r>
              <a:rPr lang="en-US" b="1" dirty="0" smtClean="0"/>
              <a:t>Hypothesis: </a:t>
            </a:r>
            <a:r>
              <a:rPr lang="en-US" i="1" dirty="0" smtClean="0"/>
              <a:t>Graduates from higher-quality BSN-granting programs will have higher nurse productivity relative to graduates from lower-quality BSN-granting programs</a:t>
            </a:r>
            <a:r>
              <a:rPr lang="en-US" dirty="0" smtClean="0"/>
              <a:t>. </a:t>
            </a:r>
            <a:endParaRPr lang="en-US" dirty="0"/>
          </a:p>
        </p:txBody>
      </p:sp>
    </p:spTree>
    <p:extLst>
      <p:ext uri="{BB962C8B-B14F-4D97-AF65-F5344CB8AC3E}">
        <p14:creationId xmlns:p14="http://schemas.microsoft.com/office/powerpoint/2010/main" val="142113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Question 2:</a:t>
            </a:r>
            <a:endParaRPr lang="en-US" dirty="0"/>
          </a:p>
        </p:txBody>
      </p:sp>
      <p:sp>
        <p:nvSpPr>
          <p:cNvPr id="3" name="Content Placeholder 2"/>
          <p:cNvSpPr>
            <a:spLocks noGrp="1"/>
          </p:cNvSpPr>
          <p:nvPr>
            <p:ph idx="1"/>
          </p:nvPr>
        </p:nvSpPr>
        <p:spPr/>
        <p:txBody>
          <a:bodyPr>
            <a:normAutofit/>
          </a:bodyPr>
          <a:lstStyle/>
          <a:p>
            <a:r>
              <a:rPr lang="en-US" b="1" i="1" dirty="0" smtClean="0"/>
              <a:t>Does the type of the BSN program (RN-BSN vs. entry-level BSN) influence the value of a BSN?</a:t>
            </a:r>
          </a:p>
          <a:p>
            <a:pPr lvl="1"/>
            <a:endParaRPr lang="en-US" dirty="0" smtClean="0"/>
          </a:p>
          <a:p>
            <a:pPr lvl="1"/>
            <a:r>
              <a:rPr lang="en-US" dirty="0" smtClean="0"/>
              <a:t>There are inherent differences between entry-level BSN and RN-BSN students in:</a:t>
            </a:r>
          </a:p>
          <a:p>
            <a:pPr lvl="2"/>
            <a:r>
              <a:rPr lang="en-US" dirty="0" smtClean="0"/>
              <a:t>The amount of patient care experience</a:t>
            </a:r>
          </a:p>
          <a:p>
            <a:pPr lvl="2"/>
            <a:r>
              <a:rPr lang="en-US" dirty="0" smtClean="0"/>
              <a:t>Age </a:t>
            </a:r>
            <a:endParaRPr lang="en-US" dirty="0"/>
          </a:p>
          <a:p>
            <a:pPr lvl="2"/>
            <a:r>
              <a:rPr lang="en-US" dirty="0" smtClean="0"/>
              <a:t>Competing personal demands </a:t>
            </a:r>
          </a:p>
          <a:p>
            <a:pPr lvl="2"/>
            <a:r>
              <a:rPr lang="en-US" dirty="0" smtClean="0"/>
              <a:t>Motivation for getting an education</a:t>
            </a:r>
          </a:p>
          <a:p>
            <a:pPr lvl="2"/>
            <a:r>
              <a:rPr lang="en-US" dirty="0" smtClean="0"/>
              <a:t>Different socio-demographic characteristics</a:t>
            </a:r>
          </a:p>
          <a:p>
            <a:pPr lvl="2"/>
            <a:r>
              <a:rPr lang="en-US" dirty="0" smtClean="0"/>
              <a:t>Different pre-nursing academic preparation levels</a:t>
            </a:r>
          </a:p>
          <a:p>
            <a:pPr lvl="2"/>
            <a:endParaRPr lang="en-US" dirty="0" smtClean="0"/>
          </a:p>
          <a:p>
            <a:pPr marL="201168" lvl="1" indent="0">
              <a:buNone/>
            </a:pPr>
            <a:r>
              <a:rPr lang="en-US" b="1" dirty="0" smtClean="0"/>
              <a:t>Hypothesis: </a:t>
            </a:r>
            <a:r>
              <a:rPr lang="en-US" i="1" dirty="0" smtClean="0"/>
              <a:t>Graduates from RN-BSN programs will differ relative to graduates from entry-BSN programs with respect to nurse productivity</a:t>
            </a:r>
            <a:r>
              <a:rPr lang="en-US" dirty="0" smtClean="0"/>
              <a:t>; we cannot form an </a:t>
            </a:r>
            <a:r>
              <a:rPr lang="en-US" dirty="0" err="1" smtClean="0"/>
              <a:t>apriori</a:t>
            </a:r>
            <a:r>
              <a:rPr lang="en-US" dirty="0" smtClean="0"/>
              <a:t> expectation of the direction of the effect.</a:t>
            </a:r>
            <a:endParaRPr lang="en-US" dirty="0"/>
          </a:p>
        </p:txBody>
      </p:sp>
    </p:spTree>
    <p:extLst>
      <p:ext uri="{BB962C8B-B14F-4D97-AF65-F5344CB8AC3E}">
        <p14:creationId xmlns:p14="http://schemas.microsoft.com/office/powerpoint/2010/main" val="259053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a:bodyPr>
          <a:lstStyle/>
          <a:p>
            <a:r>
              <a:rPr lang="en-US" dirty="0" smtClean="0"/>
              <a:t>Retrospective nurse-level observational analysis of individual nurse productivity and education.  </a:t>
            </a:r>
          </a:p>
          <a:p>
            <a:endParaRPr lang="en-US" dirty="0"/>
          </a:p>
          <a:p>
            <a:r>
              <a:rPr lang="en-US" dirty="0" smtClean="0"/>
              <a:t>Data: de-identified electronic data from singe hospital. </a:t>
            </a:r>
          </a:p>
          <a:p>
            <a:pPr lvl="1"/>
            <a:r>
              <a:rPr lang="en-US" dirty="0"/>
              <a:t>Nurse productivity was computed as individual nurse contributions to patient-level outcomes, using Value-Added Modelling and longitudinal inpatient clinical data. (Yakusheva et al. 2014)</a:t>
            </a:r>
          </a:p>
          <a:p>
            <a:pPr lvl="1"/>
            <a:r>
              <a:rPr lang="en-US" dirty="0" smtClean="0"/>
              <a:t>Human Resources Database: nurse characteristics </a:t>
            </a:r>
          </a:p>
          <a:p>
            <a:pPr marL="201168" lvl="1" indent="0">
              <a:buNone/>
            </a:pPr>
            <a:endParaRPr lang="en-US" dirty="0" smtClean="0"/>
          </a:p>
          <a:p>
            <a:pPr marL="0" indent="0">
              <a:buNone/>
            </a:pPr>
            <a:r>
              <a:rPr lang="en-US" dirty="0" smtClean="0"/>
              <a:t>Setting: an urban academic medical center accredited by the Joint Commission and designated as a magnet facility, during 7/1/2011-12/31/2011</a:t>
            </a:r>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2993650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4844</TotalTime>
  <Words>2148</Words>
  <Application>Microsoft Office PowerPoint</Application>
  <PresentationFormat>Custom</PresentationFormat>
  <Paragraphs>298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Does the value of a nursing Baccalaureate degree depend on the type and quality of the program?</vt:lpstr>
      <vt:lpstr>Background </vt:lpstr>
      <vt:lpstr>Background </vt:lpstr>
      <vt:lpstr>Value of a BSN: BSN and Human Capital</vt:lpstr>
      <vt:lpstr>Value of a BSN: Human capital, productivity, and value</vt:lpstr>
      <vt:lpstr>A BSN is a BSN… Right?...</vt:lpstr>
      <vt:lpstr>Study Question 1:</vt:lpstr>
      <vt:lpstr>Study Question 2:</vt:lpstr>
      <vt:lpstr>Method</vt:lpstr>
      <vt:lpstr>Sample</vt:lpstr>
      <vt:lpstr>Measures</vt:lpstr>
      <vt:lpstr>Analysis: Quality of the BSN program</vt:lpstr>
      <vt:lpstr>Analysis: Type of the BSN program</vt:lpstr>
      <vt:lpstr>Results: descriptive statistics </vt:lpstr>
      <vt:lpstr>Results: Quality of the BSN program</vt:lpstr>
      <vt:lpstr>Results: Type of BSN program</vt:lpstr>
      <vt:lpstr>Discussion</vt:lpstr>
      <vt:lpstr>Limitations</vt:lpstr>
      <vt:lpstr>Conclusions</vt:lpstr>
    </vt:vector>
  </TitlesOfParts>
  <Company>Marquette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Value-Added and Patient Outcomes in Acute Care</dc:title>
  <dc:creator>Yakusheva, Olga</dc:creator>
  <cp:lastModifiedBy>Yakusheva, Olga</cp:lastModifiedBy>
  <cp:revision>109</cp:revision>
  <dcterms:created xsi:type="dcterms:W3CDTF">2014-06-04T14:50:55Z</dcterms:created>
  <dcterms:modified xsi:type="dcterms:W3CDTF">2015-06-09T13:24:48Z</dcterms:modified>
</cp:coreProperties>
</file>