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6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8" r:id="rId23"/>
    <p:sldId id="277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176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8DB88-97AC-4888-BE0D-B78B497B295B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689CF-1BB5-4074-9308-5739297C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04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Code Pink-is abduction</a:t>
            </a:r>
            <a:r>
              <a:rPr lang="en-US" baseline="0" dirty="0" smtClean="0"/>
              <a:t> of an infant. Exits are manned to intervene on someone leaving the building with the baby      </a:t>
            </a:r>
          </a:p>
          <a:p>
            <a:r>
              <a:rPr lang="en-US" baseline="0" dirty="0" smtClean="0"/>
              <a:t>Bomb threat-get as much information as possible if someone calls in bomb </a:t>
            </a:r>
            <a:r>
              <a:rPr lang="en-US" baseline="0" dirty="0" err="1" smtClean="0"/>
              <a:t>threat,notify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security,police</a:t>
            </a:r>
            <a:endParaRPr lang="en-US" baseline="0" dirty="0" smtClean="0"/>
          </a:p>
          <a:p>
            <a:r>
              <a:rPr lang="en-US" baseline="0" dirty="0" smtClean="0"/>
              <a:t>Internal disaster vs. external disaster – bomb vs. school shooting or bus accident. Tornado watch vs. warning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689CF-1BB5-4074-9308-5739297C207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979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689CF-1BB5-4074-9308-5739297C207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30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C8EA4-15E0-44B9-AF4F-11B087DCB97B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456E2C2-6890-4527-B4CC-6600A1479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C8EA4-15E0-44B9-AF4F-11B087DCB97B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6E2C2-6890-4527-B4CC-6600A1479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C8EA4-15E0-44B9-AF4F-11B087DCB97B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6E2C2-6890-4527-B4CC-6600A1479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C8EA4-15E0-44B9-AF4F-11B087DCB97B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6E2C2-6890-4527-B4CC-6600A1479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C8EA4-15E0-44B9-AF4F-11B087DCB97B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56E2C2-6890-4527-B4CC-6600A1479D9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C8EA4-15E0-44B9-AF4F-11B087DCB97B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6E2C2-6890-4527-B4CC-6600A1479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C8EA4-15E0-44B9-AF4F-11B087DCB97B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6E2C2-6890-4527-B4CC-6600A1479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C8EA4-15E0-44B9-AF4F-11B087DCB97B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6E2C2-6890-4527-B4CC-6600A1479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C8EA4-15E0-44B9-AF4F-11B087DCB97B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6E2C2-6890-4527-B4CC-6600A1479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C8EA4-15E0-44B9-AF4F-11B087DCB97B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6E2C2-6890-4527-B4CC-6600A1479D9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C8EA4-15E0-44B9-AF4F-11B087DCB97B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456E2C2-6890-4527-B4CC-6600A1479D9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F41C8EA4-15E0-44B9-AF4F-11B087DCB97B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456E2C2-6890-4527-B4CC-6600A1479D9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00000" flipV="1">
            <a:off x="304800" y="609601"/>
            <a:ext cx="7620000" cy="1828799"/>
          </a:xfrm>
        </p:spPr>
        <p:txBody>
          <a:bodyPr>
            <a:normAutofit/>
          </a:bodyPr>
          <a:lstStyle/>
          <a:p>
            <a:pPr algn="r"/>
            <a:r>
              <a:rPr lang="en-US" sz="5400" dirty="0" smtClean="0"/>
              <a:t>Safety…....…………. Preparedness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743200"/>
            <a:ext cx="8001000" cy="25146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Fire, Electrical, and Hazard Communication Basics</a:t>
            </a:r>
          </a:p>
          <a:p>
            <a:pPr algn="ctr"/>
            <a:r>
              <a:rPr lang="en-US" sz="2800" dirty="0" smtClean="0"/>
              <a:t>Preventing  Medication Errors</a:t>
            </a:r>
          </a:p>
          <a:p>
            <a:pPr algn="ctr"/>
            <a:r>
              <a:rPr lang="en-US" sz="2800" dirty="0" smtClean="0"/>
              <a:t>Preventing Patient Falls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829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Preventing Electrical Accidents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Go on cord and plug </a:t>
            </a:r>
            <a:r>
              <a:rPr lang="en-US" dirty="0" smtClean="0"/>
              <a:t>patrol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Replace cords </a:t>
            </a:r>
            <a:r>
              <a:rPr lang="en-US" dirty="0" smtClean="0"/>
              <a:t>and </a:t>
            </a:r>
            <a:r>
              <a:rPr lang="en-US" dirty="0" smtClean="0"/>
              <a:t>plugs that appear damaged</a:t>
            </a:r>
          </a:p>
          <a:p>
            <a:pPr marL="0" indent="0">
              <a:buNone/>
            </a:pPr>
            <a:r>
              <a:rPr lang="en-US" dirty="0" smtClean="0"/>
              <a:t> or  heat up when used.				</a:t>
            </a:r>
          </a:p>
          <a:p>
            <a:pPr marL="0" indent="0">
              <a:buNone/>
            </a:pPr>
            <a:r>
              <a:rPr lang="en-US" dirty="0" smtClean="0"/>
              <a:t>Replace cords with insulation that cracked, torn or rubber off.</a:t>
            </a:r>
          </a:p>
          <a:p>
            <a:pPr marL="0" indent="0">
              <a:buNone/>
            </a:pPr>
            <a:r>
              <a:rPr lang="en-US" dirty="0" smtClean="0"/>
              <a:t>Do not use extension cords or adaptors</a:t>
            </a:r>
          </a:p>
          <a:p>
            <a:pPr marL="0" indent="0">
              <a:buNone/>
            </a:pPr>
            <a:r>
              <a:rPr lang="en-US" dirty="0" smtClean="0"/>
              <a:t>Do not run cords through doors, windows or around corners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133600"/>
            <a:ext cx="14478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00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693920"/>
          </a:xfrm>
        </p:spPr>
        <p:txBody>
          <a:bodyPr/>
          <a:lstStyle/>
          <a:p>
            <a:r>
              <a:rPr lang="en-US" dirty="0" smtClean="0"/>
              <a:t>To remove a plug from an outlet – pull the PLUG not the cord.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Never bend off or bend the third prong on a grounded plug.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447800"/>
            <a:ext cx="2408700" cy="17460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301" y="4495800"/>
            <a:ext cx="2408699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2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 Patients and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it comes to patient care, electric powered equipment is everywhere. Safety precautions must be just as prevalent.</a:t>
            </a:r>
          </a:p>
          <a:p>
            <a:r>
              <a:rPr lang="en-US" dirty="0"/>
              <a:t>Check all equipment prior to use.</a:t>
            </a:r>
          </a:p>
          <a:p>
            <a:pPr marL="0" indent="0">
              <a:buNone/>
            </a:pPr>
            <a:r>
              <a:rPr lang="en-US" dirty="0" smtClean="0"/>
              <a:t>In the event of a power outage, utilize “red plugs” which are powered by a generator for emergency equipment. Only essential equipment should be plugged into red plugs. </a:t>
            </a:r>
          </a:p>
          <a:p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/>
              <a:t>facilities have a “lock out, tag out” policy related to malfunctioning equipment. Take the equipment off the floor, report the problem to </a:t>
            </a:r>
            <a:r>
              <a:rPr lang="en-US" dirty="0" smtClean="0"/>
              <a:t>maintenance or biomedical, </a:t>
            </a:r>
            <a:r>
              <a:rPr lang="en-US" dirty="0"/>
              <a:t>and tag the equipment “ broken/don’t use” </a:t>
            </a:r>
            <a:r>
              <a:rPr lang="en-US" dirty="0" smtClean="0"/>
              <a:t>per </a:t>
            </a:r>
            <a:r>
              <a:rPr lang="en-US" dirty="0"/>
              <a:t>facility </a:t>
            </a:r>
            <a:r>
              <a:rPr lang="en-US" dirty="0" smtClean="0"/>
              <a:t>policy.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22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the hazards of the job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work near electrical equipment or outlets when hands, counters, floors or equipment are wet.</a:t>
            </a:r>
          </a:p>
          <a:p>
            <a:r>
              <a:rPr lang="en-US" dirty="0" smtClean="0"/>
              <a:t>Do not use any electrical equipment that appears to be in damaged condition.</a:t>
            </a:r>
          </a:p>
          <a:p>
            <a:r>
              <a:rPr lang="en-US" dirty="0" smtClean="0"/>
              <a:t>Disconnect all equipment from the power source before cleaning </a:t>
            </a:r>
            <a:r>
              <a:rPr lang="en-US" dirty="0" smtClean="0"/>
              <a:t>it.</a:t>
            </a:r>
            <a:endParaRPr lang="en-US" dirty="0" smtClean="0"/>
          </a:p>
          <a:p>
            <a:r>
              <a:rPr lang="en-US" dirty="0" smtClean="0"/>
              <a:t>Make sure all equipment is properly grounded or double </a:t>
            </a:r>
            <a:r>
              <a:rPr lang="en-US" dirty="0" smtClean="0"/>
              <a:t>insulated.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51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525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Electrical Emergencies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To remove someone from a live current – Do not touch the victim or source of current.</a:t>
            </a:r>
          </a:p>
          <a:p>
            <a:r>
              <a:rPr lang="en-US" dirty="0" smtClean="0"/>
              <a:t>Disconnect equipment by pulling the plug or turning off the wall switch.</a:t>
            </a:r>
          </a:p>
          <a:p>
            <a:r>
              <a:rPr lang="en-US" dirty="0" smtClean="0"/>
              <a:t>Call a qualified person to turn off the power at the main service panel.</a:t>
            </a:r>
          </a:p>
          <a:p>
            <a:r>
              <a:rPr lang="en-US" dirty="0" smtClean="0"/>
              <a:t>If the victim is unconscious or burned, call for help immediately.</a:t>
            </a:r>
          </a:p>
          <a:p>
            <a:r>
              <a:rPr lang="en-US" dirty="0" smtClean="0"/>
              <a:t>Check for respirations and pulse and start CPR if none are found.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52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7588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35480"/>
            <a:ext cx="7620000" cy="4389120"/>
          </a:xfrm>
        </p:spPr>
        <p:txBody>
          <a:bodyPr/>
          <a:lstStyle/>
          <a:p>
            <a:r>
              <a:rPr lang="en-US" dirty="0" smtClean="0"/>
              <a:t>Remember – prevention ALWAYS beats responding to an electrical emergency!!</a:t>
            </a:r>
          </a:p>
          <a:p>
            <a:r>
              <a:rPr lang="en-US" dirty="0" smtClean="0"/>
              <a:t>Electrical malfunctions are the number one cause of fires in hospitals and healthcare facilities.</a:t>
            </a:r>
          </a:p>
          <a:p>
            <a:r>
              <a:rPr lang="en-US" dirty="0" smtClean="0"/>
              <a:t>ANY electrical shock to an associate or student should be reported to employee health for medical follow 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00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66800"/>
            <a:ext cx="8229600" cy="1143000"/>
          </a:xfrm>
        </p:spPr>
        <p:txBody>
          <a:bodyPr/>
          <a:lstStyle/>
          <a:p>
            <a:r>
              <a:rPr lang="en-US" dirty="0" smtClean="0"/>
              <a:t>Fire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514600"/>
          </a:xfrm>
        </p:spPr>
        <p:txBody>
          <a:bodyPr/>
          <a:lstStyle/>
          <a:p>
            <a:r>
              <a:rPr lang="en-US" dirty="0" smtClean="0"/>
              <a:t>Fires in a healthcare setting can be deadly.</a:t>
            </a:r>
          </a:p>
          <a:p>
            <a:r>
              <a:rPr lang="en-US" dirty="0" smtClean="0"/>
              <a:t>Electrical fires are a high risk area in facilities.</a:t>
            </a:r>
          </a:p>
          <a:p>
            <a:r>
              <a:rPr lang="en-US" dirty="0" smtClean="0"/>
              <a:t>Improper use and storage of hazardous materials may also cause fires.</a:t>
            </a:r>
          </a:p>
          <a:p>
            <a:r>
              <a:rPr lang="en-US" dirty="0" smtClean="0"/>
              <a:t>Smoking is also a cause of fires in facilities.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8088" y="1295400"/>
            <a:ext cx="2998611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1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R. A. C . E.</a:t>
            </a:r>
            <a:endParaRPr lang="en-US" sz="5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8912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Common acronym to identify actions which must be taken when a fire is identified is “R.A.C.E.”</a:t>
            </a:r>
          </a:p>
          <a:p>
            <a:r>
              <a:rPr lang="en-US" sz="2800" dirty="0" smtClean="0"/>
              <a:t>R- Rescue the patient</a:t>
            </a:r>
          </a:p>
          <a:p>
            <a:r>
              <a:rPr lang="en-US" sz="2800" dirty="0" smtClean="0"/>
              <a:t>A- Activate the alarm</a:t>
            </a:r>
          </a:p>
          <a:p>
            <a:r>
              <a:rPr lang="en-US" sz="2800" dirty="0" smtClean="0"/>
              <a:t>C- Contain the fire</a:t>
            </a:r>
          </a:p>
          <a:p>
            <a:r>
              <a:rPr lang="en-US" sz="2800" dirty="0" smtClean="0"/>
              <a:t>E- Extinguish / Evacuate (only when required)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725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389120"/>
          </a:xfrm>
        </p:spPr>
        <p:txBody>
          <a:bodyPr/>
          <a:lstStyle/>
          <a:p>
            <a:r>
              <a:rPr lang="en-US" dirty="0" smtClean="0"/>
              <a:t>Associates </a:t>
            </a:r>
            <a:r>
              <a:rPr lang="en-US" dirty="0" smtClean="0"/>
              <a:t>and students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must be ever vigilant to </a:t>
            </a:r>
          </a:p>
          <a:p>
            <a:pPr marL="0" indent="0">
              <a:buNone/>
            </a:pPr>
            <a:r>
              <a:rPr lang="en-US" dirty="0" smtClean="0"/>
              <a:t>   any source of fires in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health care facilities.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a fire is noticed the first response must be to protect the patient and family from harm.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600200"/>
            <a:ext cx="2857500" cy="201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72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Rescue means remove patients from immediate fire site only.</a:t>
            </a:r>
          </a:p>
          <a:p>
            <a:r>
              <a:rPr lang="en-US" dirty="0" smtClean="0"/>
              <a:t>Activate the fire alarm to call for additional assistance.</a:t>
            </a:r>
          </a:p>
          <a:p>
            <a:r>
              <a:rPr lang="en-US" dirty="0" smtClean="0"/>
              <a:t>Contain the fire by closing the door to the fire area after removing patients.</a:t>
            </a:r>
          </a:p>
          <a:p>
            <a:r>
              <a:rPr lang="en-US" dirty="0" smtClean="0"/>
              <a:t>Evacuate only upon the request of the supervisor or fire department.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3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 of Emergency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 Red – Fire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Mr. </a:t>
            </a:r>
            <a:r>
              <a:rPr lang="en-US" dirty="0" err="1" smtClean="0"/>
              <a:t>Strongarm</a:t>
            </a:r>
            <a:r>
              <a:rPr lang="en-US" dirty="0" smtClean="0"/>
              <a:t> – Restraint help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Code Blue – Cardiac Arrest</a:t>
            </a:r>
            <a:endParaRPr lang="en-US" dirty="0"/>
          </a:p>
        </p:txBody>
      </p:sp>
      <p:pic>
        <p:nvPicPr>
          <p:cNvPr id="1026" name="Picture 2" descr="C:\Users\jessica.rivera\AppData\Local\Microsoft\Windows\Temporary Internet Files\Content.IE5\N9D0YGD3\MP90044874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034822"/>
            <a:ext cx="2327564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www.hpnonline.com/inside/2004-08/SS_MedCart_PRNMP%20Car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114800"/>
            <a:ext cx="1172308" cy="224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Fire Extinguisher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89120"/>
          </a:xfrm>
        </p:spPr>
        <p:txBody>
          <a:bodyPr/>
          <a:lstStyle/>
          <a:p>
            <a:r>
              <a:rPr lang="en-US" dirty="0" smtClean="0"/>
              <a:t>PASS is another acronym that reminds the fire extinguisher user to do the following:</a:t>
            </a:r>
          </a:p>
          <a:p>
            <a:r>
              <a:rPr lang="en-US" dirty="0" smtClean="0"/>
              <a:t>Pull the lock pin from its place;</a:t>
            </a:r>
          </a:p>
          <a:p>
            <a:r>
              <a:rPr lang="en-US" dirty="0" smtClean="0"/>
              <a:t>Aim the nozzle at the base of the flames;</a:t>
            </a:r>
          </a:p>
          <a:p>
            <a:r>
              <a:rPr lang="en-US" dirty="0" smtClean="0"/>
              <a:t>Squeeze the handles together; and</a:t>
            </a:r>
          </a:p>
          <a:p>
            <a:r>
              <a:rPr lang="en-US" dirty="0" smtClean="0"/>
              <a:t>Sweep from side to side at the base of the flames.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58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Student Safety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938665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Either </a:t>
            </a:r>
            <a:r>
              <a:rPr lang="en-US" dirty="0" smtClean="0"/>
              <a:t>a school issued </a:t>
            </a:r>
            <a:r>
              <a:rPr lang="en-US" dirty="0" smtClean="0"/>
              <a:t>or facility issued ID badge must worn in a visible location at all times while in the facility.</a:t>
            </a:r>
          </a:p>
          <a:p>
            <a:endParaRPr lang="en-US" dirty="0" smtClean="0"/>
          </a:p>
          <a:p>
            <a:r>
              <a:rPr lang="en-US" dirty="0" smtClean="0"/>
              <a:t>Healthcare facilities are smoke free facilities. Students may not smoke on any healthcare campus property. This may include in vehicles in the parking lot.</a:t>
            </a:r>
          </a:p>
        </p:txBody>
      </p:sp>
    </p:spTree>
    <p:extLst>
      <p:ext uri="{BB962C8B-B14F-4D97-AF65-F5344CB8AC3E}">
        <p14:creationId xmlns:p14="http://schemas.microsoft.com/office/powerpoint/2010/main" val="87875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5791200" cy="1371600"/>
          </a:xfrm>
        </p:spPr>
        <p:txBody>
          <a:bodyPr/>
          <a:lstStyle/>
          <a:p>
            <a:r>
              <a:rPr lang="en-US" dirty="0" smtClean="0"/>
              <a:t>             EMTALA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Federal </a:t>
            </a:r>
            <a:r>
              <a:rPr lang="en-US" dirty="0"/>
              <a:t>Emergency Medical Treatment and Labor Act, </a:t>
            </a:r>
            <a:r>
              <a:rPr lang="en-US" dirty="0" smtClean="0"/>
              <a:t>also </a:t>
            </a:r>
            <a:r>
              <a:rPr lang="en-US" dirty="0"/>
              <a:t>known as COBRA or the Patient Anti-Dumping Law. EMTALA requires most hospitals to provide an examination and needed stabilizing treatment, without consideration of insurance coverage or ability to pay, when a patient presents to an emergency room for attention to an emergency medical condition</a:t>
            </a:r>
          </a:p>
        </p:txBody>
      </p:sp>
    </p:spTree>
    <p:extLst>
      <p:ext uri="{BB962C8B-B14F-4D97-AF65-F5344CB8AC3E}">
        <p14:creationId xmlns:p14="http://schemas.microsoft.com/office/powerpoint/2010/main" val="285983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54102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                </a:t>
            </a:r>
            <a:r>
              <a:rPr lang="en-US" sz="4000" dirty="0" smtClean="0"/>
              <a:t>Patient </a:t>
            </a:r>
            <a:r>
              <a:rPr lang="en-US" sz="4000" dirty="0"/>
              <a:t>Safety</a:t>
            </a:r>
            <a:endParaRPr lang="en-US" sz="4000" b="1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Medical errors can be reduced by </a:t>
            </a:r>
            <a:r>
              <a:rPr lang="en-US" sz="2400" b="1" u="sng" dirty="0" smtClean="0"/>
              <a:t>always</a:t>
            </a:r>
            <a:r>
              <a:rPr lang="en-US" sz="2400" b="1" dirty="0" smtClean="0"/>
              <a:t> checking patient identification prior to medicating or preforming any intervention on a patient.</a:t>
            </a:r>
          </a:p>
          <a:p>
            <a:r>
              <a:rPr lang="en-US" sz="2400" b="1" dirty="0" smtClean="0"/>
              <a:t>In the event a patient loses their ID bracelet, follow facility policy for replacing ASAP</a:t>
            </a:r>
          </a:p>
          <a:p>
            <a:r>
              <a:rPr lang="en-US" sz="2400" b="1" dirty="0" smtClean="0"/>
              <a:t>Risk factors in patient falls:  not waiting for assist to use bathroom, impaired </a:t>
            </a:r>
            <a:r>
              <a:rPr lang="en-US" sz="2400" b="1" dirty="0"/>
              <a:t>balance or gait, altered </a:t>
            </a:r>
            <a:r>
              <a:rPr lang="en-US" sz="2400" b="1" dirty="0" smtClean="0"/>
              <a:t>mobility, </a:t>
            </a:r>
            <a:r>
              <a:rPr lang="en-US" sz="2400" b="1" dirty="0"/>
              <a:t>impaired </a:t>
            </a:r>
            <a:r>
              <a:rPr lang="en-US" sz="2400" b="1" dirty="0" smtClean="0"/>
              <a:t>cognition, visual </a:t>
            </a:r>
            <a:r>
              <a:rPr lang="en-US" sz="2400" b="1" dirty="0"/>
              <a:t>impairment, and use of certain </a:t>
            </a:r>
            <a:r>
              <a:rPr lang="en-US" sz="2400" b="1" dirty="0" smtClean="0"/>
              <a:t>medications.</a:t>
            </a:r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6632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72400" cy="1066482"/>
          </a:xfrm>
        </p:spPr>
        <p:txBody>
          <a:bodyPr/>
          <a:lstStyle/>
          <a:p>
            <a:r>
              <a:rPr lang="en-US" dirty="0" smtClean="0"/>
              <a:t>       Abuse and Neglect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Under </a:t>
            </a:r>
            <a:r>
              <a:rPr lang="en-US" sz="2400" dirty="0"/>
              <a:t>Colorado Revised Statutes §19-3-304 </a:t>
            </a:r>
            <a:r>
              <a:rPr lang="en-US" sz="2400" dirty="0" smtClean="0"/>
              <a:t>doctors</a:t>
            </a:r>
            <a:r>
              <a:rPr lang="en-US" sz="2400" dirty="0"/>
              <a:t>, school personnel, social workers, mental health workers, and clergy </a:t>
            </a:r>
            <a:r>
              <a:rPr lang="en-US" sz="2400" dirty="0" smtClean="0"/>
              <a:t>members </a:t>
            </a:r>
            <a:r>
              <a:rPr lang="en-US" sz="2400" dirty="0"/>
              <a:t>are required by law to report possible child </a:t>
            </a:r>
            <a:r>
              <a:rPr lang="en-US" sz="2400" dirty="0" smtClean="0"/>
              <a:t>abuse. </a:t>
            </a:r>
            <a:r>
              <a:rPr lang="en-US" sz="2400" dirty="0"/>
              <a:t>The State of Colorado also provides protection for adults considered at risk (Federal Law 1974 Child Abuse Prevention and Treatment Act).</a:t>
            </a:r>
          </a:p>
        </p:txBody>
      </p:sp>
    </p:spTree>
    <p:extLst>
      <p:ext uri="{BB962C8B-B14F-4D97-AF65-F5344CB8AC3E}">
        <p14:creationId xmlns:p14="http://schemas.microsoft.com/office/powerpoint/2010/main" val="108669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Emergency Preparedness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Healthcare facilities have plans for handling emergencies.</a:t>
            </a:r>
          </a:p>
          <a:p>
            <a:r>
              <a:rPr lang="en-US" dirty="0" smtClean="0"/>
              <a:t>Emergency codes </a:t>
            </a:r>
            <a:r>
              <a:rPr lang="en-US" smtClean="0"/>
              <a:t>may be paged </a:t>
            </a:r>
            <a:r>
              <a:rPr lang="en-US" dirty="0" smtClean="0"/>
              <a:t>over the facility paging system to alert associates to a situation where a response may be needed.</a:t>
            </a:r>
          </a:p>
          <a:p>
            <a:r>
              <a:rPr lang="en-US" dirty="0" smtClean="0"/>
              <a:t>Students are not primary responders to emergencies but may be asked to assist as needed.</a:t>
            </a:r>
          </a:p>
          <a:p>
            <a:r>
              <a:rPr lang="en-US" dirty="0" smtClean="0"/>
              <a:t>Your clinical instructor should make arrangements for you to learn the specifics of your facilities’ plans and processes.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91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Hazard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Healthcare facilities use many substances which have the potential to be hazardous to associates and students.</a:t>
            </a:r>
          </a:p>
          <a:p>
            <a:r>
              <a:rPr lang="en-US" dirty="0" smtClean="0"/>
              <a:t>To comply with federal OSHA (Occupational Safety and Health Administration) guidelines the facility MUST provide information about all  potentially hazardous substances to those who use them during their work duties.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57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22520"/>
          </a:xfrm>
        </p:spPr>
        <p:txBody>
          <a:bodyPr>
            <a:normAutofit/>
          </a:bodyPr>
          <a:lstStyle/>
          <a:p>
            <a:r>
              <a:rPr lang="en-US" dirty="0" smtClean="0"/>
              <a:t>MSDS (Material Date Safety Sheets) describing these substances are available in each facility department in a binder and may be available on the facilities computer system as well.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Associates/ students are responsible to read the brochure to know about the chemicals they are exposed to in the course of their work.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475" y="2286000"/>
            <a:ext cx="154305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7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Electrical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89120"/>
          </a:xfrm>
        </p:spPr>
        <p:txBody>
          <a:bodyPr/>
          <a:lstStyle/>
          <a:p>
            <a:r>
              <a:rPr lang="en-US" dirty="0" smtClean="0"/>
              <a:t>Using electrical power carelessly could cause fire, shock, or explosion.</a:t>
            </a:r>
          </a:p>
          <a:p>
            <a:r>
              <a:rPr lang="en-US" dirty="0" smtClean="0"/>
              <a:t>Electricity flows easily through conductors like copper, aluminum, other metals, water and the human body.</a:t>
            </a:r>
          </a:p>
          <a:p>
            <a:r>
              <a:rPr lang="en-US" dirty="0" smtClean="0"/>
              <a:t>Insulation is high resistant to electrical flow. Good insulators are rubber, plastic, glass and dry wood.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95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3" y="1303302"/>
            <a:ext cx="8229600" cy="471649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Healthcare facilities use multiple types of electrical equipment to care for patients.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Patients, families and others in the area must be protected from electrical current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990" y="2333528"/>
            <a:ext cx="1752600" cy="24141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362196"/>
            <a:ext cx="3619443" cy="2414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81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389120"/>
          </a:xfrm>
        </p:spPr>
        <p:txBody>
          <a:bodyPr>
            <a:noAutofit/>
          </a:bodyPr>
          <a:lstStyle/>
          <a:p>
            <a:r>
              <a:rPr lang="en-US" sz="3200" dirty="0" smtClean="0"/>
              <a:t>In most electrical systems a current that leaks out of the system due to faulty wiring or some other defect is sent into the earth to be harmlessly discharged. This is called GROUNDING.</a:t>
            </a:r>
          </a:p>
          <a:p>
            <a:r>
              <a:rPr lang="en-US" sz="3200" dirty="0" smtClean="0"/>
              <a:t>In such a system if a person touches a live wire the current will flow through him/ her to the ground – they become part of the electrical circuit.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816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389120"/>
          </a:xfrm>
        </p:spPr>
        <p:txBody>
          <a:bodyPr>
            <a:noAutofit/>
          </a:bodyPr>
          <a:lstStyle/>
          <a:p>
            <a:r>
              <a:rPr lang="en-US" sz="2800" dirty="0" smtClean="0"/>
              <a:t>A shock is particularly dangerous when it passes through vital organs like the heart and lungs.</a:t>
            </a:r>
          </a:p>
          <a:p>
            <a:r>
              <a:rPr lang="en-US" sz="2800" dirty="0" smtClean="0"/>
              <a:t>Electrical hazards are not limited to shock, fires can result from overheating equipment or by conductors carrying too much current.</a:t>
            </a:r>
          </a:p>
          <a:p>
            <a:r>
              <a:rPr lang="en-US" sz="2800" dirty="0" smtClean="0"/>
              <a:t>Burns from electrical accidents generate heat that can burn tissue deep inside the body.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5111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219</TotalTime>
  <Words>1285</Words>
  <Application>Microsoft Office PowerPoint</Application>
  <PresentationFormat>On-screen Show (4:3)</PresentationFormat>
  <Paragraphs>129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Essential</vt:lpstr>
      <vt:lpstr>Safety…....…………. Preparedness</vt:lpstr>
      <vt:lpstr>Examples of Emergency Codes</vt:lpstr>
      <vt:lpstr>         Emergency Preparedness </vt:lpstr>
      <vt:lpstr>Hazard Communication</vt:lpstr>
      <vt:lpstr>PowerPoint Presentation</vt:lpstr>
      <vt:lpstr> Electrical Safety</vt:lpstr>
      <vt:lpstr>PowerPoint Presentation</vt:lpstr>
      <vt:lpstr>PowerPoint Presentation</vt:lpstr>
      <vt:lpstr>PowerPoint Presentation</vt:lpstr>
      <vt:lpstr>Preventing Electrical Accidents</vt:lpstr>
      <vt:lpstr>PowerPoint Presentation</vt:lpstr>
      <vt:lpstr>Protect Patients and Staff</vt:lpstr>
      <vt:lpstr>Know the hazards of the job</vt:lpstr>
      <vt:lpstr>Electrical Emergencies</vt:lpstr>
      <vt:lpstr>PowerPoint Presentation</vt:lpstr>
      <vt:lpstr>Fire Safety</vt:lpstr>
      <vt:lpstr>R. A. C . E.</vt:lpstr>
      <vt:lpstr>PowerPoint Presentation</vt:lpstr>
      <vt:lpstr>PowerPoint Presentation</vt:lpstr>
      <vt:lpstr>Using a Fire Extinguisher</vt:lpstr>
      <vt:lpstr>General Student Safety Information</vt:lpstr>
      <vt:lpstr>             EMTALA</vt:lpstr>
      <vt:lpstr>PowerPoint Presentation</vt:lpstr>
      <vt:lpstr>       Abuse and Neglect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Testadmin</dc:creator>
  <cp:lastModifiedBy>Jean Schroeder</cp:lastModifiedBy>
  <cp:revision>33</cp:revision>
  <dcterms:created xsi:type="dcterms:W3CDTF">2012-02-07T17:50:25Z</dcterms:created>
  <dcterms:modified xsi:type="dcterms:W3CDTF">2012-11-25T23:18:52Z</dcterms:modified>
</cp:coreProperties>
</file>